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5" d="100"/>
          <a:sy n="55" d="100"/>
        </p:scale>
        <p:origin x="1104"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5B8AECA-8ED5-4449-BAB8-F41CDBF16943}" type="datetimeFigureOut">
              <a:rPr lang="en-US" smtClean="0"/>
              <a:pPr/>
              <a:t>11/25/2021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6AE3F0-7F4D-46D1-A560-B70877FD321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B8AECA-8ED5-4449-BAB8-F41CDBF16943}" type="datetimeFigureOut">
              <a:rPr lang="en-US" smtClean="0"/>
              <a:pPr/>
              <a:t>11/25/2021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6AE3F0-7F4D-46D1-A560-B70877FD321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B8AECA-8ED5-4449-BAB8-F41CDBF16943}" type="datetimeFigureOut">
              <a:rPr lang="en-US" smtClean="0"/>
              <a:pPr/>
              <a:t>11/25/2021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6AE3F0-7F4D-46D1-A560-B70877FD321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B8AECA-8ED5-4449-BAB8-F41CDBF16943}" type="datetimeFigureOut">
              <a:rPr lang="en-US" smtClean="0"/>
              <a:pPr/>
              <a:t>11/25/2021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6AE3F0-7F4D-46D1-A560-B70877FD321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B8AECA-8ED5-4449-BAB8-F41CDBF16943}" type="datetimeFigureOut">
              <a:rPr lang="en-US" smtClean="0"/>
              <a:pPr/>
              <a:t>11/25/2021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6AE3F0-7F4D-46D1-A560-B70877FD321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5B8AECA-8ED5-4449-BAB8-F41CDBF16943}" type="datetimeFigureOut">
              <a:rPr lang="en-US" smtClean="0"/>
              <a:pPr/>
              <a:t>11/25/2021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6AE3F0-7F4D-46D1-A560-B70877FD321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5B8AECA-8ED5-4449-BAB8-F41CDBF16943}" type="datetimeFigureOut">
              <a:rPr lang="en-US" smtClean="0"/>
              <a:pPr/>
              <a:t>11/25/2021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6AE3F0-7F4D-46D1-A560-B70877FD321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5B8AECA-8ED5-4449-BAB8-F41CDBF16943}" type="datetimeFigureOut">
              <a:rPr lang="en-US" smtClean="0"/>
              <a:pPr/>
              <a:t>11/25/2021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6AE3F0-7F4D-46D1-A560-B70877FD321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B8AECA-8ED5-4449-BAB8-F41CDBF16943}" type="datetimeFigureOut">
              <a:rPr lang="en-US" smtClean="0"/>
              <a:pPr/>
              <a:t>11/25/2021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6AE3F0-7F4D-46D1-A560-B70877FD321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B8AECA-8ED5-4449-BAB8-F41CDBF16943}" type="datetimeFigureOut">
              <a:rPr lang="en-US" smtClean="0"/>
              <a:pPr/>
              <a:t>11/25/2021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6AE3F0-7F4D-46D1-A560-B70877FD321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B8AECA-8ED5-4449-BAB8-F41CDBF16943}" type="datetimeFigureOut">
              <a:rPr lang="en-US" smtClean="0"/>
              <a:pPr/>
              <a:t>11/25/2021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6AE3F0-7F4D-46D1-A560-B70877FD321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B8AECA-8ED5-4449-BAB8-F41CDBF16943}" type="datetimeFigureOut">
              <a:rPr lang="en-US" smtClean="0"/>
              <a:pPr/>
              <a:t>11/25/2021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6AE3F0-7F4D-46D1-A560-B70877FD321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a:solidFill>
                  <a:schemeClr val="accent1"/>
                </a:solidFill>
              </a:rPr>
              <a:t>ADOLESCENT MEDICINE</a:t>
            </a:r>
            <a:r>
              <a:rPr lang="en-US" dirty="0"/>
              <a:t/>
            </a:r>
            <a:br>
              <a:rPr lang="en-US" dirty="0"/>
            </a:br>
            <a:endParaRPr lang="en-US" dirty="0"/>
          </a:p>
        </p:txBody>
      </p:sp>
      <p:sp>
        <p:nvSpPr>
          <p:cNvPr id="3" name="Subtitle 2"/>
          <p:cNvSpPr>
            <a:spLocks noGrp="1"/>
          </p:cNvSpPr>
          <p:nvPr>
            <p:ph type="subTitle" idx="1"/>
          </p:nvPr>
        </p:nvSpPr>
        <p:spPr/>
        <p:txBody>
          <a:bodyPr/>
          <a:lstStyle/>
          <a:p>
            <a:r>
              <a:rPr lang="en-US" dirty="0" err="1" smtClean="0">
                <a:solidFill>
                  <a:srgbClr val="FF0000"/>
                </a:solidFill>
              </a:rPr>
              <a:t>Dr</a:t>
            </a:r>
            <a:r>
              <a:rPr lang="en-US" dirty="0" smtClean="0">
                <a:solidFill>
                  <a:srgbClr val="FF0000"/>
                </a:solidFill>
              </a:rPr>
              <a:t> </a:t>
            </a:r>
            <a:r>
              <a:rPr lang="en-US" dirty="0" err="1" smtClean="0">
                <a:solidFill>
                  <a:srgbClr val="FF0000"/>
                </a:solidFill>
              </a:rPr>
              <a:t>Sisir</a:t>
            </a:r>
            <a:r>
              <a:rPr lang="en-US" smtClean="0">
                <a:solidFill>
                  <a:srgbClr val="FF0000"/>
                </a:solidFill>
              </a:rPr>
              <a:t> P.R</a:t>
            </a:r>
            <a:endParaRPr lang="en-US"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a:bodyPr>
          <a:lstStyle/>
          <a:p>
            <a:r>
              <a:rPr lang="en-US" sz="2400" b="1" dirty="0" smtClean="0">
                <a:latin typeface="Arial Narrow" pitchFamily="34" charset="0"/>
              </a:rPr>
              <a:t>Middle Adolescence</a:t>
            </a:r>
            <a:r>
              <a:rPr lang="en-US" sz="2400" dirty="0" smtClean="0">
                <a:latin typeface="Arial Narrow" pitchFamily="34" charset="0"/>
              </a:rPr>
              <a:t> </a:t>
            </a:r>
            <a:endParaRPr lang="en-US" sz="2400" dirty="0">
              <a:latin typeface="Arial Narrow" pitchFamily="34" charset="0"/>
            </a:endParaRPr>
          </a:p>
        </p:txBody>
      </p:sp>
      <p:sp>
        <p:nvSpPr>
          <p:cNvPr id="3" name="Content Placeholder 2"/>
          <p:cNvSpPr>
            <a:spLocks noGrp="1"/>
          </p:cNvSpPr>
          <p:nvPr>
            <p:ph idx="1"/>
          </p:nvPr>
        </p:nvSpPr>
        <p:spPr>
          <a:xfrm>
            <a:off x="304800" y="685800"/>
            <a:ext cx="8458200" cy="5867400"/>
          </a:xfrm>
        </p:spPr>
        <p:txBody>
          <a:bodyPr>
            <a:normAutofit/>
          </a:bodyPr>
          <a:lstStyle/>
          <a:p>
            <a:r>
              <a:rPr lang="en-US" sz="2200" b="1" dirty="0" smtClean="0">
                <a:latin typeface="Arial Narrow" pitchFamily="34" charset="0"/>
              </a:rPr>
              <a:t>Cognitive and Moral Development </a:t>
            </a:r>
          </a:p>
          <a:p>
            <a:pPr>
              <a:buNone/>
            </a:pPr>
            <a:endParaRPr lang="en-US" sz="2200" b="1" dirty="0" smtClean="0">
              <a:latin typeface="Arial Narrow" pitchFamily="34" charset="0"/>
            </a:endParaRPr>
          </a:p>
          <a:p>
            <a:pPr>
              <a:buNone/>
            </a:pPr>
            <a:r>
              <a:rPr lang="en-US" sz="2000" b="1" dirty="0" smtClean="0">
                <a:solidFill>
                  <a:srgbClr val="C00000"/>
                </a:solidFill>
                <a:latin typeface="Arial Narrow" pitchFamily="34" charset="0"/>
              </a:rPr>
              <a:t>With the transition to formal logical thinking, middle adolescents start to question and analyze extensively. </a:t>
            </a:r>
          </a:p>
          <a:p>
            <a:pPr>
              <a:buNone/>
            </a:pPr>
            <a:endParaRPr lang="en-US" sz="2000" b="1" dirty="0" smtClean="0">
              <a:latin typeface="Arial Narrow" pitchFamily="34" charset="0"/>
            </a:endParaRPr>
          </a:p>
          <a:p>
            <a:pPr>
              <a:buNone/>
            </a:pPr>
            <a:r>
              <a:rPr lang="en-US" sz="2000" b="1" dirty="0" smtClean="0">
                <a:solidFill>
                  <a:srgbClr val="92D050"/>
                </a:solidFill>
                <a:latin typeface="Arial Narrow" pitchFamily="34" charset="0"/>
              </a:rPr>
              <a:t>Young people now have the cognitive ability to understand the intricacy of the world they live in, self-reflect, see beyond themselves, and to begin to understand their own actions in a moral and legal context. </a:t>
            </a:r>
          </a:p>
          <a:p>
            <a:pPr>
              <a:buNone/>
            </a:pPr>
            <a:endParaRPr lang="en-US" sz="2000" b="1" dirty="0" smtClean="0">
              <a:latin typeface="Arial Narrow" pitchFamily="34" charset="0"/>
            </a:endParaRPr>
          </a:p>
          <a:p>
            <a:pPr>
              <a:buNone/>
            </a:pPr>
            <a:r>
              <a:rPr lang="en-US" sz="2000" b="1" dirty="0" smtClean="0">
                <a:solidFill>
                  <a:srgbClr val="00B0F0"/>
                </a:solidFill>
                <a:latin typeface="Arial Narrow" pitchFamily="34" charset="0"/>
              </a:rPr>
              <a:t>Questioning of moral conventions fosters the development of personal codes of ethics, which may be similar to or different from those of their parents. </a:t>
            </a:r>
          </a:p>
          <a:p>
            <a:pPr>
              <a:buNone/>
            </a:pPr>
            <a:endParaRPr lang="en-US" sz="2000" b="1" dirty="0" smtClean="0">
              <a:latin typeface="Arial Narrow" pitchFamily="34" charset="0"/>
            </a:endParaRPr>
          </a:p>
          <a:p>
            <a:pPr>
              <a:buNone/>
            </a:pPr>
            <a:r>
              <a:rPr lang="en-US" sz="2000" b="1" dirty="0" smtClean="0">
                <a:solidFill>
                  <a:srgbClr val="0070C0"/>
                </a:solidFill>
                <a:latin typeface="Arial Narrow" pitchFamily="34" charset="0"/>
              </a:rPr>
              <a:t>An adolescent's new flexibility of thought can have pervasive effects on relationships with the self and others.</a:t>
            </a:r>
          </a:p>
          <a:p>
            <a:pPr>
              <a:buNone/>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85800"/>
          </a:xfrm>
        </p:spPr>
        <p:txBody>
          <a:bodyPr>
            <a:normAutofit/>
          </a:bodyPr>
          <a:lstStyle/>
          <a:p>
            <a:r>
              <a:rPr lang="en-US" sz="2700" b="1" dirty="0"/>
              <a:t>Central Issues in Early, Middle, and Late </a:t>
            </a:r>
            <a:r>
              <a:rPr lang="en-US" sz="2700" b="1" dirty="0" smtClean="0"/>
              <a:t>Adolescence</a:t>
            </a:r>
            <a:endParaRPr lang="en-US" dirty="0"/>
          </a:p>
        </p:txBody>
      </p:sp>
      <p:graphicFrame>
        <p:nvGraphicFramePr>
          <p:cNvPr id="4" name="Content Placeholder 3"/>
          <p:cNvGraphicFramePr>
            <a:graphicFrameLocks noGrp="1"/>
          </p:cNvGraphicFramePr>
          <p:nvPr>
            <p:ph idx="1"/>
          </p:nvPr>
        </p:nvGraphicFramePr>
        <p:xfrm>
          <a:off x="609600" y="990600"/>
          <a:ext cx="8077200" cy="4745806"/>
        </p:xfrm>
        <a:graphic>
          <a:graphicData uri="http://schemas.openxmlformats.org/drawingml/2006/table">
            <a:tbl>
              <a:tblPr firstRow="1" bandRow="1">
                <a:tableStyleId>{5C22544A-7EE6-4342-B048-85BDC9FD1C3A}</a:tableStyleId>
              </a:tblPr>
              <a:tblGrid>
                <a:gridCol w="2019300">
                  <a:extLst>
                    <a:ext uri="{9D8B030D-6E8A-4147-A177-3AD203B41FA5}">
                      <a16:colId xmlns:a16="http://schemas.microsoft.com/office/drawing/2014/main" val="20000"/>
                    </a:ext>
                  </a:extLst>
                </a:gridCol>
                <a:gridCol w="2019300">
                  <a:extLst>
                    <a:ext uri="{9D8B030D-6E8A-4147-A177-3AD203B41FA5}">
                      <a16:colId xmlns:a16="http://schemas.microsoft.com/office/drawing/2014/main" val="20001"/>
                    </a:ext>
                  </a:extLst>
                </a:gridCol>
                <a:gridCol w="2019300">
                  <a:extLst>
                    <a:ext uri="{9D8B030D-6E8A-4147-A177-3AD203B41FA5}">
                      <a16:colId xmlns:a16="http://schemas.microsoft.com/office/drawing/2014/main" val="20002"/>
                    </a:ext>
                  </a:extLst>
                </a:gridCol>
                <a:gridCol w="2019300">
                  <a:extLst>
                    <a:ext uri="{9D8B030D-6E8A-4147-A177-3AD203B41FA5}">
                      <a16:colId xmlns:a16="http://schemas.microsoft.com/office/drawing/2014/main" val="20003"/>
                    </a:ext>
                  </a:extLst>
                </a:gridCol>
              </a:tblGrid>
              <a:tr h="539425">
                <a:tc>
                  <a:txBody>
                    <a:bodyPr/>
                    <a:lstStyle/>
                    <a:p>
                      <a:pPr marL="0" marR="0" algn="ctr">
                        <a:lnSpc>
                          <a:spcPct val="115000"/>
                        </a:lnSpc>
                        <a:spcBef>
                          <a:spcPts val="0"/>
                        </a:spcBef>
                        <a:spcAft>
                          <a:spcPts val="0"/>
                        </a:spcAft>
                      </a:pPr>
                      <a:r>
                        <a:rPr lang="en-US" sz="1600" b="1" dirty="0">
                          <a:latin typeface="Arial Narrow" pitchFamily="34" charset="0"/>
                          <a:ea typeface="Calibri"/>
                          <a:cs typeface="Times New Roman"/>
                        </a:rPr>
                        <a:t>VARIABLE</a:t>
                      </a:r>
                      <a:endParaRPr lang="en-US" sz="1600" dirty="0">
                        <a:latin typeface="Arial Narrow" pitchFamily="34" charset="0"/>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b="1" dirty="0">
                          <a:latin typeface="Arial Narrow" pitchFamily="34" charset="0"/>
                          <a:ea typeface="Calibri"/>
                          <a:cs typeface="Times New Roman"/>
                        </a:rPr>
                        <a:t>EARLY ADOLESCENCE</a:t>
                      </a:r>
                      <a:endParaRPr lang="en-US" sz="1600" dirty="0">
                        <a:latin typeface="Arial Narrow" pitchFamily="34" charset="0"/>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b="1" dirty="0">
                          <a:latin typeface="Arial Narrow" pitchFamily="34" charset="0"/>
                          <a:ea typeface="Calibri"/>
                          <a:cs typeface="Times New Roman"/>
                        </a:rPr>
                        <a:t>MIDDLE ADOLESCENCE</a:t>
                      </a:r>
                      <a:endParaRPr lang="en-US" sz="1600" dirty="0">
                        <a:latin typeface="Arial Narrow" pitchFamily="34" charset="0"/>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b="1" dirty="0">
                          <a:latin typeface="Arial Narrow" pitchFamily="34" charset="0"/>
                          <a:ea typeface="Calibri"/>
                          <a:cs typeface="Times New Roman"/>
                        </a:rPr>
                        <a:t>LATE ADOLESCENCE</a:t>
                      </a:r>
                      <a:endParaRPr lang="en-US" sz="1600" dirty="0">
                        <a:latin typeface="Arial Narrow" pitchFamily="34" charset="0"/>
                        <a:ea typeface="Calibri"/>
                        <a:cs typeface="Times New Roman"/>
                      </a:endParaRPr>
                    </a:p>
                  </a:txBody>
                  <a:tcPr marL="68580" marR="68580" marT="0" marB="0"/>
                </a:tc>
                <a:extLst>
                  <a:ext uri="{0D108BD9-81ED-4DB2-BD59-A6C34878D82A}">
                    <a16:rowId xmlns:a16="http://schemas.microsoft.com/office/drawing/2014/main" val="10000"/>
                  </a:ext>
                </a:extLst>
              </a:tr>
              <a:tr h="539425">
                <a:tc>
                  <a:txBody>
                    <a:bodyPr/>
                    <a:lstStyle/>
                    <a:p>
                      <a:pPr marL="0" marR="0" algn="ctr">
                        <a:lnSpc>
                          <a:spcPct val="115000"/>
                        </a:lnSpc>
                        <a:spcBef>
                          <a:spcPts val="0"/>
                        </a:spcBef>
                        <a:spcAft>
                          <a:spcPts val="0"/>
                        </a:spcAft>
                      </a:pPr>
                      <a:r>
                        <a:rPr lang="en-US" sz="1600" b="1" dirty="0">
                          <a:latin typeface="Arial Narrow" pitchFamily="34" charset="0"/>
                          <a:ea typeface="Calibri"/>
                          <a:cs typeface="Times New Roman"/>
                        </a:rPr>
                        <a:t>Sexual maturity </a:t>
                      </a:r>
                      <a:r>
                        <a:rPr lang="en-US" sz="1600" b="1" dirty="0" smtClean="0">
                          <a:latin typeface="Arial Narrow" pitchFamily="34" charset="0"/>
                          <a:ea typeface="Calibri"/>
                          <a:cs typeface="Times New Roman"/>
                        </a:rPr>
                        <a:t>rating</a:t>
                      </a:r>
                      <a:endParaRPr lang="en-US" sz="1600" dirty="0">
                        <a:latin typeface="Arial Narrow" pitchFamily="34" charset="0"/>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a:latin typeface="Arial Narrow" pitchFamily="34" charset="0"/>
                          <a:ea typeface="Calibri"/>
                          <a:cs typeface="Times New Roman"/>
                        </a:rPr>
                        <a:t>1-2</a:t>
                      </a:r>
                    </a:p>
                  </a:txBody>
                  <a:tcPr marL="68580" marR="68580" marT="0" marB="0"/>
                </a:tc>
                <a:tc>
                  <a:txBody>
                    <a:bodyPr/>
                    <a:lstStyle/>
                    <a:p>
                      <a:pPr marL="0" marR="0" algn="ctr">
                        <a:lnSpc>
                          <a:spcPct val="115000"/>
                        </a:lnSpc>
                        <a:spcBef>
                          <a:spcPts val="0"/>
                        </a:spcBef>
                        <a:spcAft>
                          <a:spcPts val="0"/>
                        </a:spcAft>
                      </a:pPr>
                      <a:r>
                        <a:rPr lang="en-US" sz="1600" dirty="0">
                          <a:latin typeface="Arial Narrow" pitchFamily="34" charset="0"/>
                          <a:ea typeface="Calibri"/>
                          <a:cs typeface="Times New Roman"/>
                        </a:rPr>
                        <a:t>3-5</a:t>
                      </a:r>
                    </a:p>
                  </a:txBody>
                  <a:tcPr marL="68580" marR="68580" marT="0" marB="0"/>
                </a:tc>
                <a:tc>
                  <a:txBody>
                    <a:bodyPr/>
                    <a:lstStyle/>
                    <a:p>
                      <a:pPr marL="0" marR="0" algn="ctr">
                        <a:lnSpc>
                          <a:spcPct val="115000"/>
                        </a:lnSpc>
                        <a:spcBef>
                          <a:spcPts val="0"/>
                        </a:spcBef>
                        <a:spcAft>
                          <a:spcPts val="0"/>
                        </a:spcAft>
                      </a:pPr>
                      <a:r>
                        <a:rPr lang="en-US" sz="1600" dirty="0">
                          <a:latin typeface="Arial Narrow" pitchFamily="34" charset="0"/>
                          <a:ea typeface="Calibri"/>
                          <a:cs typeface="Times New Roman"/>
                        </a:rPr>
                        <a:t>5</a:t>
                      </a:r>
                    </a:p>
                  </a:txBody>
                  <a:tcPr marL="68580" marR="68580" marT="0" marB="0"/>
                </a:tc>
                <a:extLst>
                  <a:ext uri="{0D108BD9-81ED-4DB2-BD59-A6C34878D82A}">
                    <a16:rowId xmlns:a16="http://schemas.microsoft.com/office/drawing/2014/main" val="10001"/>
                  </a:ext>
                </a:extLst>
              </a:tr>
              <a:tr h="1402134">
                <a:tc>
                  <a:txBody>
                    <a:bodyPr/>
                    <a:lstStyle/>
                    <a:p>
                      <a:pPr marL="0" marR="0" algn="ctr">
                        <a:lnSpc>
                          <a:spcPct val="115000"/>
                        </a:lnSpc>
                        <a:spcBef>
                          <a:spcPts val="0"/>
                        </a:spcBef>
                        <a:spcAft>
                          <a:spcPts val="0"/>
                        </a:spcAft>
                      </a:pPr>
                      <a:r>
                        <a:rPr lang="en-US" sz="1600" b="1" dirty="0">
                          <a:latin typeface="Arial Narrow" pitchFamily="34" charset="0"/>
                          <a:ea typeface="Calibri"/>
                          <a:cs typeface="Times New Roman"/>
                        </a:rPr>
                        <a:t>Somatic</a:t>
                      </a:r>
                      <a:endParaRPr lang="en-US" sz="1600" dirty="0">
                        <a:latin typeface="Arial Narrow" pitchFamily="34" charset="0"/>
                        <a:ea typeface="Calibri"/>
                        <a:cs typeface="Times New Roman"/>
                      </a:endParaRPr>
                    </a:p>
                  </a:txBody>
                  <a:tcPr marL="68580" marR="68580" marT="0" marB="0" anchor="ctr"/>
                </a:tc>
                <a:tc>
                  <a:txBody>
                    <a:bodyPr/>
                    <a:lstStyle/>
                    <a:p>
                      <a:pPr marL="342900" marR="0" lvl="0" indent="-342900">
                        <a:lnSpc>
                          <a:spcPct val="115000"/>
                        </a:lnSpc>
                        <a:spcBef>
                          <a:spcPts val="0"/>
                        </a:spcBef>
                        <a:spcAft>
                          <a:spcPts val="0"/>
                        </a:spcAft>
                        <a:buFont typeface="Symbol"/>
                        <a:buChar char=""/>
                        <a:tabLst>
                          <a:tab pos="60960" algn="l"/>
                        </a:tabLst>
                      </a:pPr>
                      <a:r>
                        <a:rPr lang="en-US" sz="1400" dirty="0">
                          <a:latin typeface="Arial Narrow" pitchFamily="34" charset="0"/>
                          <a:ea typeface="Calibri"/>
                          <a:cs typeface="Times New Roman"/>
                        </a:rPr>
                        <a:t>Secondary sex characteristics</a:t>
                      </a:r>
                    </a:p>
                    <a:p>
                      <a:pPr marL="342900" marR="0" lvl="0" indent="-342900">
                        <a:lnSpc>
                          <a:spcPct val="115000"/>
                        </a:lnSpc>
                        <a:spcBef>
                          <a:spcPts val="0"/>
                        </a:spcBef>
                        <a:spcAft>
                          <a:spcPts val="0"/>
                        </a:spcAft>
                        <a:buFont typeface="Symbol"/>
                        <a:buChar char=""/>
                        <a:tabLst>
                          <a:tab pos="60960" algn="l"/>
                        </a:tabLst>
                      </a:pPr>
                      <a:r>
                        <a:rPr lang="en-US" sz="1400" dirty="0">
                          <a:latin typeface="Arial Narrow" pitchFamily="34" charset="0"/>
                          <a:ea typeface="Calibri"/>
                          <a:cs typeface="Times New Roman"/>
                        </a:rPr>
                        <a:t>Beginning of rapid growth</a:t>
                      </a:r>
                    </a:p>
                    <a:p>
                      <a:pPr marL="342900" marR="0" lvl="0" indent="-342900">
                        <a:lnSpc>
                          <a:spcPct val="115000"/>
                        </a:lnSpc>
                        <a:spcBef>
                          <a:spcPts val="0"/>
                        </a:spcBef>
                        <a:spcAft>
                          <a:spcPts val="0"/>
                        </a:spcAft>
                        <a:buFont typeface="Symbol"/>
                        <a:buChar char=""/>
                        <a:tabLst>
                          <a:tab pos="60960" algn="l"/>
                        </a:tabLst>
                      </a:pPr>
                      <a:r>
                        <a:rPr lang="en-US" sz="1400" dirty="0">
                          <a:latin typeface="Arial Narrow" pitchFamily="34" charset="0"/>
                          <a:ea typeface="Calibri"/>
                          <a:cs typeface="Times New Roman"/>
                        </a:rPr>
                        <a:t>Awkward appearance</a:t>
                      </a:r>
                    </a:p>
                  </a:txBody>
                  <a:tcPr marL="68580" marR="68580" marT="0" marB="0"/>
                </a:tc>
                <a:tc>
                  <a:txBody>
                    <a:bodyPr/>
                    <a:lstStyle/>
                    <a:p>
                      <a:pPr marL="342900" marR="0" lvl="0" indent="-342900">
                        <a:lnSpc>
                          <a:spcPct val="115000"/>
                        </a:lnSpc>
                        <a:spcBef>
                          <a:spcPts val="0"/>
                        </a:spcBef>
                        <a:spcAft>
                          <a:spcPts val="0"/>
                        </a:spcAft>
                        <a:buFont typeface="Symbol"/>
                        <a:buChar char=""/>
                        <a:tabLst>
                          <a:tab pos="107950" algn="l"/>
                        </a:tabLst>
                      </a:pPr>
                      <a:r>
                        <a:rPr lang="en-US" sz="1400" dirty="0">
                          <a:latin typeface="Arial Narrow" pitchFamily="34" charset="0"/>
                          <a:ea typeface="Calibri"/>
                          <a:cs typeface="Times New Roman"/>
                        </a:rPr>
                        <a:t>Height growth peaks</a:t>
                      </a:r>
                    </a:p>
                    <a:p>
                      <a:pPr marL="342900" marR="0" lvl="0" indent="-342900">
                        <a:lnSpc>
                          <a:spcPct val="115000"/>
                        </a:lnSpc>
                        <a:spcBef>
                          <a:spcPts val="0"/>
                        </a:spcBef>
                        <a:spcAft>
                          <a:spcPts val="0"/>
                        </a:spcAft>
                        <a:buFont typeface="Symbol"/>
                        <a:buChar char=""/>
                        <a:tabLst>
                          <a:tab pos="107950" algn="l"/>
                        </a:tabLst>
                      </a:pPr>
                      <a:r>
                        <a:rPr lang="en-US" sz="1400" dirty="0">
                          <a:latin typeface="Arial Narrow" pitchFamily="34" charset="0"/>
                          <a:ea typeface="Calibri"/>
                          <a:cs typeface="Times New Roman"/>
                        </a:rPr>
                        <a:t>Body shape and</a:t>
                      </a:r>
                    </a:p>
                    <a:p>
                      <a:pPr marL="126365" marR="0">
                        <a:lnSpc>
                          <a:spcPct val="115000"/>
                        </a:lnSpc>
                        <a:spcBef>
                          <a:spcPts val="0"/>
                        </a:spcBef>
                        <a:spcAft>
                          <a:spcPts val="0"/>
                        </a:spcAft>
                        <a:tabLst>
                          <a:tab pos="107950" algn="l"/>
                        </a:tabLst>
                      </a:pPr>
                      <a:r>
                        <a:rPr lang="en-US" sz="1400" dirty="0" smtClean="0">
                          <a:latin typeface="Arial Narrow" pitchFamily="34" charset="0"/>
                          <a:ea typeface="Calibri"/>
                          <a:cs typeface="Times New Roman"/>
                        </a:rPr>
                        <a:t>      composition </a:t>
                      </a:r>
                      <a:r>
                        <a:rPr lang="en-US" sz="1400" dirty="0">
                          <a:latin typeface="Arial Narrow" pitchFamily="34" charset="0"/>
                          <a:ea typeface="Calibri"/>
                          <a:cs typeface="Times New Roman"/>
                        </a:rPr>
                        <a:t>change</a:t>
                      </a:r>
                    </a:p>
                    <a:p>
                      <a:pPr marL="342900" marR="0" lvl="0" indent="-342900">
                        <a:lnSpc>
                          <a:spcPct val="115000"/>
                        </a:lnSpc>
                        <a:spcBef>
                          <a:spcPts val="0"/>
                        </a:spcBef>
                        <a:spcAft>
                          <a:spcPts val="0"/>
                        </a:spcAft>
                        <a:buFont typeface="Symbol"/>
                        <a:buChar char=""/>
                        <a:tabLst>
                          <a:tab pos="107950" algn="l"/>
                        </a:tabLst>
                      </a:pPr>
                      <a:r>
                        <a:rPr lang="en-US" sz="1400" dirty="0">
                          <a:latin typeface="Arial Narrow" pitchFamily="34" charset="0"/>
                          <a:ea typeface="Calibri"/>
                          <a:cs typeface="Times New Roman"/>
                        </a:rPr>
                        <a:t>Acne and odor</a:t>
                      </a:r>
                    </a:p>
                    <a:p>
                      <a:pPr marL="342900" marR="0" lvl="0" indent="-342900">
                        <a:lnSpc>
                          <a:spcPct val="115000"/>
                        </a:lnSpc>
                        <a:spcBef>
                          <a:spcPts val="0"/>
                        </a:spcBef>
                        <a:spcAft>
                          <a:spcPts val="0"/>
                        </a:spcAft>
                        <a:buFont typeface="Symbol"/>
                        <a:buChar char=""/>
                        <a:tabLst>
                          <a:tab pos="107950" algn="l"/>
                        </a:tabLst>
                      </a:pPr>
                      <a:r>
                        <a:rPr lang="en-US" sz="1400" dirty="0">
                          <a:latin typeface="Arial Narrow" pitchFamily="34" charset="0"/>
                          <a:ea typeface="Calibri"/>
                          <a:cs typeface="Times New Roman"/>
                        </a:rPr>
                        <a:t>Menarche/</a:t>
                      </a:r>
                      <a:r>
                        <a:rPr lang="en-US" sz="1400" dirty="0" err="1">
                          <a:latin typeface="Arial Narrow" pitchFamily="34" charset="0"/>
                          <a:ea typeface="Calibri"/>
                          <a:cs typeface="Times New Roman"/>
                        </a:rPr>
                        <a:t>spermarche</a:t>
                      </a:r>
                      <a:endParaRPr lang="en-US" sz="1400" dirty="0">
                        <a:latin typeface="Arial Narrow" pitchFamily="34" charset="0"/>
                        <a:ea typeface="Calibri"/>
                        <a:cs typeface="Times New Roman"/>
                      </a:endParaRPr>
                    </a:p>
                  </a:txBody>
                  <a:tcPr marL="68580" marR="68580" marT="0" marB="0"/>
                </a:tc>
                <a:tc>
                  <a:txBody>
                    <a:bodyPr/>
                    <a:lstStyle/>
                    <a:p>
                      <a:pPr marL="342900" marR="0" lvl="0" indent="-342900">
                        <a:lnSpc>
                          <a:spcPct val="115000"/>
                        </a:lnSpc>
                        <a:spcBef>
                          <a:spcPts val="0"/>
                        </a:spcBef>
                        <a:spcAft>
                          <a:spcPts val="0"/>
                        </a:spcAft>
                        <a:buFont typeface="Symbol"/>
                        <a:buChar char=""/>
                        <a:tabLst>
                          <a:tab pos="88900" algn="l"/>
                        </a:tabLst>
                      </a:pPr>
                      <a:r>
                        <a:rPr lang="en-US" sz="1400" dirty="0">
                          <a:latin typeface="Arial Narrow" pitchFamily="34" charset="0"/>
                          <a:ea typeface="Calibri"/>
                          <a:cs typeface="Times New Roman"/>
                        </a:rPr>
                        <a:t>Physically mature</a:t>
                      </a:r>
                    </a:p>
                    <a:p>
                      <a:pPr marL="342900" marR="0" lvl="0" indent="-342900">
                        <a:lnSpc>
                          <a:spcPct val="115000"/>
                        </a:lnSpc>
                        <a:spcBef>
                          <a:spcPts val="0"/>
                        </a:spcBef>
                        <a:spcAft>
                          <a:spcPts val="0"/>
                        </a:spcAft>
                        <a:buFont typeface="Symbol"/>
                        <a:buChar char=""/>
                        <a:tabLst>
                          <a:tab pos="88900" algn="l"/>
                        </a:tabLst>
                      </a:pPr>
                      <a:r>
                        <a:rPr lang="en-US" sz="1400" dirty="0">
                          <a:latin typeface="Arial Narrow" pitchFamily="34" charset="0"/>
                          <a:ea typeface="Calibri"/>
                          <a:cs typeface="Times New Roman"/>
                        </a:rPr>
                        <a:t>Slower growth</a:t>
                      </a:r>
                    </a:p>
                  </a:txBody>
                  <a:tcPr marL="68580" marR="68580" marT="0" marB="0"/>
                </a:tc>
                <a:extLst>
                  <a:ext uri="{0D108BD9-81ED-4DB2-BD59-A6C34878D82A}">
                    <a16:rowId xmlns:a16="http://schemas.microsoft.com/office/drawing/2014/main" val="10002"/>
                  </a:ext>
                </a:extLst>
              </a:tr>
              <a:tr h="2243415">
                <a:tc>
                  <a:txBody>
                    <a:bodyPr/>
                    <a:lstStyle/>
                    <a:p>
                      <a:pPr marL="0" marR="0" algn="ctr">
                        <a:lnSpc>
                          <a:spcPct val="115000"/>
                        </a:lnSpc>
                        <a:spcBef>
                          <a:spcPts val="0"/>
                        </a:spcBef>
                        <a:spcAft>
                          <a:spcPts val="0"/>
                        </a:spcAft>
                      </a:pPr>
                      <a:r>
                        <a:rPr lang="en-US" sz="1600" b="1" dirty="0">
                          <a:latin typeface="Arial Narrow" pitchFamily="34" charset="0"/>
                          <a:ea typeface="Calibri"/>
                          <a:cs typeface="Times New Roman"/>
                        </a:rPr>
                        <a:t>Cognitive and moral</a:t>
                      </a:r>
                      <a:endParaRPr lang="en-US" sz="1600" dirty="0">
                        <a:latin typeface="Arial Narrow" pitchFamily="34" charset="0"/>
                        <a:ea typeface="Calibri"/>
                        <a:cs typeface="Times New Roman"/>
                      </a:endParaRPr>
                    </a:p>
                  </a:txBody>
                  <a:tcPr marL="68580" marR="68580" marT="0" marB="0" anchor="ctr"/>
                </a:tc>
                <a:tc>
                  <a:txBody>
                    <a:bodyPr/>
                    <a:lstStyle/>
                    <a:p>
                      <a:pPr marL="342900" marR="0" lvl="0" indent="-342900">
                        <a:lnSpc>
                          <a:spcPct val="115000"/>
                        </a:lnSpc>
                        <a:spcBef>
                          <a:spcPts val="0"/>
                        </a:spcBef>
                        <a:spcAft>
                          <a:spcPts val="0"/>
                        </a:spcAft>
                        <a:buFont typeface="Symbol"/>
                        <a:buChar char=""/>
                        <a:tabLst>
                          <a:tab pos="60960" algn="l"/>
                        </a:tabLst>
                      </a:pPr>
                      <a:r>
                        <a:rPr lang="en-US" sz="1400" dirty="0">
                          <a:latin typeface="Arial Narrow" pitchFamily="34" charset="0"/>
                          <a:ea typeface="Calibri"/>
                          <a:cs typeface="Times New Roman"/>
                        </a:rPr>
                        <a:t>Concrete operations</a:t>
                      </a:r>
                    </a:p>
                    <a:p>
                      <a:pPr marL="342900" marR="0" lvl="0" indent="-342900">
                        <a:lnSpc>
                          <a:spcPct val="115000"/>
                        </a:lnSpc>
                        <a:spcBef>
                          <a:spcPts val="0"/>
                        </a:spcBef>
                        <a:spcAft>
                          <a:spcPts val="0"/>
                        </a:spcAft>
                        <a:buFont typeface="Symbol"/>
                        <a:buChar char=""/>
                        <a:tabLst>
                          <a:tab pos="60960" algn="l"/>
                        </a:tabLst>
                      </a:pPr>
                      <a:r>
                        <a:rPr lang="en-US" sz="1400" dirty="0">
                          <a:latin typeface="Arial Narrow" pitchFamily="34" charset="0"/>
                          <a:ea typeface="Calibri"/>
                          <a:cs typeface="Times New Roman"/>
                        </a:rPr>
                        <a:t>Unable to perceive long-term outcome of current decision-making</a:t>
                      </a:r>
                    </a:p>
                    <a:p>
                      <a:pPr marL="342900" marR="0" lvl="0" indent="-342900">
                        <a:lnSpc>
                          <a:spcPct val="115000"/>
                        </a:lnSpc>
                        <a:spcBef>
                          <a:spcPts val="0"/>
                        </a:spcBef>
                        <a:spcAft>
                          <a:spcPts val="0"/>
                        </a:spcAft>
                        <a:buFont typeface="Symbol"/>
                        <a:buChar char=""/>
                        <a:tabLst>
                          <a:tab pos="60960" algn="l"/>
                        </a:tabLst>
                      </a:pPr>
                      <a:r>
                        <a:rPr lang="en-US" sz="1400" dirty="0">
                          <a:latin typeface="Arial Narrow" pitchFamily="34" charset="0"/>
                          <a:ea typeface="Calibri"/>
                          <a:cs typeface="Times New Roman"/>
                        </a:rPr>
                        <a:t>Conventional morality</a:t>
                      </a:r>
                    </a:p>
                  </a:txBody>
                  <a:tcPr marL="68580" marR="68580" marT="0" marB="0"/>
                </a:tc>
                <a:tc>
                  <a:txBody>
                    <a:bodyPr/>
                    <a:lstStyle/>
                    <a:p>
                      <a:pPr marL="342900" marR="0" lvl="0" indent="-342900">
                        <a:lnSpc>
                          <a:spcPct val="115000"/>
                        </a:lnSpc>
                        <a:spcBef>
                          <a:spcPts val="0"/>
                        </a:spcBef>
                        <a:spcAft>
                          <a:spcPts val="0"/>
                        </a:spcAft>
                        <a:buFont typeface="Symbol"/>
                        <a:buChar char=""/>
                        <a:tabLst>
                          <a:tab pos="107950" algn="l"/>
                        </a:tabLst>
                      </a:pPr>
                      <a:r>
                        <a:rPr lang="en-US" sz="1400" dirty="0">
                          <a:latin typeface="Arial Narrow" pitchFamily="34" charset="0"/>
                          <a:ea typeface="Calibri"/>
                          <a:cs typeface="Times New Roman"/>
                        </a:rPr>
                        <a:t>Emergence of abstract thought (formal operations)</a:t>
                      </a:r>
                    </a:p>
                    <a:p>
                      <a:pPr marL="342900" marR="0" lvl="0" indent="-342900">
                        <a:lnSpc>
                          <a:spcPct val="115000"/>
                        </a:lnSpc>
                        <a:spcBef>
                          <a:spcPts val="0"/>
                        </a:spcBef>
                        <a:spcAft>
                          <a:spcPts val="0"/>
                        </a:spcAft>
                        <a:buFont typeface="Symbol"/>
                        <a:buChar char=""/>
                        <a:tabLst>
                          <a:tab pos="107950" algn="l"/>
                        </a:tabLst>
                      </a:pPr>
                      <a:r>
                        <a:rPr lang="en-US" sz="1400" dirty="0">
                          <a:latin typeface="Arial Narrow" pitchFamily="34" charset="0"/>
                          <a:ea typeface="Calibri"/>
                          <a:cs typeface="Times New Roman"/>
                        </a:rPr>
                        <a:t>May perceive future implications, but may not apply in decision-making</a:t>
                      </a:r>
                    </a:p>
                    <a:p>
                      <a:pPr marL="342900" marR="0" lvl="0" indent="-342900">
                        <a:lnSpc>
                          <a:spcPct val="115000"/>
                        </a:lnSpc>
                        <a:spcBef>
                          <a:spcPts val="0"/>
                        </a:spcBef>
                        <a:spcAft>
                          <a:spcPts val="0"/>
                        </a:spcAft>
                        <a:buFont typeface="Symbol"/>
                        <a:buChar char=""/>
                        <a:tabLst>
                          <a:tab pos="107950" algn="l"/>
                        </a:tabLst>
                      </a:pPr>
                      <a:r>
                        <a:rPr lang="en-US" sz="1400" dirty="0">
                          <a:latin typeface="Arial Narrow" pitchFamily="34" charset="0"/>
                          <a:ea typeface="Calibri"/>
                          <a:cs typeface="Times New Roman"/>
                        </a:rPr>
                        <a:t>Questioning mores</a:t>
                      </a:r>
                    </a:p>
                  </a:txBody>
                  <a:tcPr marL="68580" marR="68580" marT="0" marB="0"/>
                </a:tc>
                <a:tc>
                  <a:txBody>
                    <a:bodyPr/>
                    <a:lstStyle/>
                    <a:p>
                      <a:pPr marL="342900" marR="0" lvl="0" indent="-342900">
                        <a:lnSpc>
                          <a:spcPct val="115000"/>
                        </a:lnSpc>
                        <a:spcBef>
                          <a:spcPts val="0"/>
                        </a:spcBef>
                        <a:spcAft>
                          <a:spcPts val="0"/>
                        </a:spcAft>
                        <a:buFont typeface="Symbol"/>
                        <a:buChar char=""/>
                        <a:tabLst>
                          <a:tab pos="88900" algn="l"/>
                        </a:tabLst>
                      </a:pPr>
                      <a:r>
                        <a:rPr lang="en-US" sz="1400" dirty="0">
                          <a:latin typeface="Arial Narrow" pitchFamily="34" charset="0"/>
                          <a:ea typeface="Calibri"/>
                          <a:cs typeface="Times New Roman"/>
                        </a:rPr>
                        <a:t>Future-oriented with sense of perspective</a:t>
                      </a:r>
                    </a:p>
                    <a:p>
                      <a:pPr marL="342900" marR="0" lvl="0" indent="-342900">
                        <a:lnSpc>
                          <a:spcPct val="115000"/>
                        </a:lnSpc>
                        <a:spcBef>
                          <a:spcPts val="0"/>
                        </a:spcBef>
                        <a:spcAft>
                          <a:spcPts val="0"/>
                        </a:spcAft>
                        <a:buFont typeface="Symbol"/>
                        <a:buChar char=""/>
                        <a:tabLst>
                          <a:tab pos="88900" algn="l"/>
                        </a:tabLst>
                      </a:pPr>
                      <a:r>
                        <a:rPr lang="en-US" sz="1400" dirty="0">
                          <a:latin typeface="Arial Narrow" pitchFamily="34" charset="0"/>
                          <a:ea typeface="Calibri"/>
                          <a:cs typeface="Times New Roman"/>
                        </a:rPr>
                        <a:t>Idealism; absolutism</a:t>
                      </a:r>
                    </a:p>
                    <a:p>
                      <a:pPr marL="342900" marR="0" lvl="0" indent="-342900">
                        <a:lnSpc>
                          <a:spcPct val="115000"/>
                        </a:lnSpc>
                        <a:spcBef>
                          <a:spcPts val="0"/>
                        </a:spcBef>
                        <a:spcAft>
                          <a:spcPts val="0"/>
                        </a:spcAft>
                        <a:buFont typeface="Symbol"/>
                        <a:buChar char=""/>
                        <a:tabLst>
                          <a:tab pos="88900" algn="l"/>
                        </a:tabLst>
                      </a:pPr>
                      <a:r>
                        <a:rPr lang="en-US" sz="1400" dirty="0">
                          <a:latin typeface="Arial Narrow" pitchFamily="34" charset="0"/>
                          <a:ea typeface="Calibri"/>
                          <a:cs typeface="Times New Roman"/>
                        </a:rPr>
                        <a:t>Able to think things through independently</a:t>
                      </a:r>
                    </a:p>
                  </a:txBody>
                  <a:tcPr marL="68580" marR="68580" marT="0" marB="0"/>
                </a:tc>
                <a:extLst>
                  <a:ext uri="{0D108BD9-81ED-4DB2-BD59-A6C34878D82A}">
                    <a16:rowId xmlns:a16="http://schemas.microsoft.com/office/drawing/2014/main" val="10003"/>
                  </a:ext>
                </a:extLst>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Autofit/>
          </a:bodyPr>
          <a:lstStyle/>
          <a:p>
            <a:r>
              <a:rPr lang="en-US" sz="2400" b="1" dirty="0" smtClean="0"/>
              <a:t>Central Issues in Early, Middle, and Late Adolescence</a:t>
            </a:r>
            <a:endParaRPr lang="en-US" sz="2400" dirty="0"/>
          </a:p>
        </p:txBody>
      </p:sp>
      <p:graphicFrame>
        <p:nvGraphicFramePr>
          <p:cNvPr id="4" name="Content Placeholder 3"/>
          <p:cNvGraphicFramePr>
            <a:graphicFrameLocks noGrp="1"/>
          </p:cNvGraphicFramePr>
          <p:nvPr>
            <p:ph idx="1"/>
          </p:nvPr>
        </p:nvGraphicFramePr>
        <p:xfrm>
          <a:off x="609600" y="990600"/>
          <a:ext cx="8077200" cy="5678565"/>
        </p:xfrm>
        <a:graphic>
          <a:graphicData uri="http://schemas.openxmlformats.org/drawingml/2006/table">
            <a:tbl>
              <a:tblPr firstRow="1" bandRow="1">
                <a:tableStyleId>{5C22544A-7EE6-4342-B048-85BDC9FD1C3A}</a:tableStyleId>
              </a:tblPr>
              <a:tblGrid>
                <a:gridCol w="2019300">
                  <a:extLst>
                    <a:ext uri="{9D8B030D-6E8A-4147-A177-3AD203B41FA5}">
                      <a16:colId xmlns:a16="http://schemas.microsoft.com/office/drawing/2014/main" val="20000"/>
                    </a:ext>
                  </a:extLst>
                </a:gridCol>
                <a:gridCol w="2019300">
                  <a:extLst>
                    <a:ext uri="{9D8B030D-6E8A-4147-A177-3AD203B41FA5}">
                      <a16:colId xmlns:a16="http://schemas.microsoft.com/office/drawing/2014/main" val="20001"/>
                    </a:ext>
                  </a:extLst>
                </a:gridCol>
                <a:gridCol w="2019300">
                  <a:extLst>
                    <a:ext uri="{9D8B030D-6E8A-4147-A177-3AD203B41FA5}">
                      <a16:colId xmlns:a16="http://schemas.microsoft.com/office/drawing/2014/main" val="20002"/>
                    </a:ext>
                  </a:extLst>
                </a:gridCol>
                <a:gridCol w="2019300">
                  <a:extLst>
                    <a:ext uri="{9D8B030D-6E8A-4147-A177-3AD203B41FA5}">
                      <a16:colId xmlns:a16="http://schemas.microsoft.com/office/drawing/2014/main" val="20003"/>
                    </a:ext>
                  </a:extLst>
                </a:gridCol>
              </a:tblGrid>
              <a:tr h="539425">
                <a:tc>
                  <a:txBody>
                    <a:bodyPr/>
                    <a:lstStyle/>
                    <a:p>
                      <a:pPr marL="0" marR="0" algn="ctr">
                        <a:lnSpc>
                          <a:spcPct val="115000"/>
                        </a:lnSpc>
                        <a:spcBef>
                          <a:spcPts val="0"/>
                        </a:spcBef>
                        <a:spcAft>
                          <a:spcPts val="0"/>
                        </a:spcAft>
                      </a:pPr>
                      <a:r>
                        <a:rPr lang="en-US" sz="1600" b="1" dirty="0">
                          <a:latin typeface="Arial Narrow" pitchFamily="34" charset="0"/>
                          <a:ea typeface="Calibri"/>
                          <a:cs typeface="Times New Roman"/>
                        </a:rPr>
                        <a:t>VARIABLE</a:t>
                      </a:r>
                      <a:endParaRPr lang="en-US" sz="1600" dirty="0">
                        <a:latin typeface="Arial Narrow" pitchFamily="34" charset="0"/>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b="1" dirty="0">
                          <a:latin typeface="Arial Narrow" pitchFamily="34" charset="0"/>
                          <a:ea typeface="Calibri"/>
                          <a:cs typeface="Times New Roman"/>
                        </a:rPr>
                        <a:t>EARLY ADOLESCENCE</a:t>
                      </a:r>
                      <a:endParaRPr lang="en-US" sz="1600" dirty="0">
                        <a:latin typeface="Arial Narrow" pitchFamily="34" charset="0"/>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b="1" dirty="0">
                          <a:latin typeface="Arial Narrow" pitchFamily="34" charset="0"/>
                          <a:ea typeface="Calibri"/>
                          <a:cs typeface="Times New Roman"/>
                        </a:rPr>
                        <a:t>MIDDLE ADOLESCENCE</a:t>
                      </a:r>
                      <a:endParaRPr lang="en-US" sz="1600" dirty="0">
                        <a:latin typeface="Arial Narrow" pitchFamily="34" charset="0"/>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b="1" dirty="0">
                          <a:latin typeface="Arial Narrow" pitchFamily="34" charset="0"/>
                          <a:ea typeface="Calibri"/>
                          <a:cs typeface="Times New Roman"/>
                        </a:rPr>
                        <a:t>LATE ADOLESCENCE</a:t>
                      </a:r>
                      <a:endParaRPr lang="en-US" sz="1600" dirty="0">
                        <a:latin typeface="Arial Narrow" pitchFamily="34" charset="0"/>
                        <a:ea typeface="Calibri"/>
                        <a:cs typeface="Times New Roman"/>
                      </a:endParaRPr>
                    </a:p>
                  </a:txBody>
                  <a:tcPr marL="68580" marR="68580" marT="0" marB="0"/>
                </a:tc>
                <a:extLst>
                  <a:ext uri="{0D108BD9-81ED-4DB2-BD59-A6C34878D82A}">
                    <a16:rowId xmlns:a16="http://schemas.microsoft.com/office/drawing/2014/main" val="10000"/>
                  </a:ext>
                </a:extLst>
              </a:tr>
              <a:tr h="539425">
                <a:tc>
                  <a:txBody>
                    <a:bodyPr/>
                    <a:lstStyle/>
                    <a:p>
                      <a:pPr marL="0" marR="0" algn="ctr">
                        <a:lnSpc>
                          <a:spcPct val="115000"/>
                        </a:lnSpc>
                        <a:spcBef>
                          <a:spcPts val="0"/>
                        </a:spcBef>
                        <a:spcAft>
                          <a:spcPts val="0"/>
                        </a:spcAft>
                      </a:pPr>
                      <a:r>
                        <a:rPr lang="en-US" sz="1400" b="1" dirty="0">
                          <a:latin typeface="Arial Narrow" pitchFamily="34" charset="0"/>
                          <a:ea typeface="Calibri"/>
                          <a:cs typeface="Times New Roman"/>
                        </a:rPr>
                        <a:t>Self-concept/identity formation</a:t>
                      </a:r>
                      <a:endParaRPr lang="en-US" sz="1400" dirty="0">
                        <a:latin typeface="Arial Narrow" pitchFamily="34" charset="0"/>
                        <a:ea typeface="Calibri"/>
                        <a:cs typeface="Times New Roman"/>
                      </a:endParaRPr>
                    </a:p>
                  </a:txBody>
                  <a:tcPr marL="68580" marR="68580" marT="0" marB="0" anchor="ctr"/>
                </a:tc>
                <a:tc>
                  <a:txBody>
                    <a:bodyPr/>
                    <a:lstStyle/>
                    <a:p>
                      <a:pPr marL="342900" marR="0" lvl="0" indent="-342900">
                        <a:lnSpc>
                          <a:spcPct val="115000"/>
                        </a:lnSpc>
                        <a:spcBef>
                          <a:spcPts val="0"/>
                        </a:spcBef>
                        <a:spcAft>
                          <a:spcPts val="0"/>
                        </a:spcAft>
                        <a:buFont typeface="Symbol"/>
                        <a:buChar char=""/>
                        <a:tabLst>
                          <a:tab pos="60960" algn="l"/>
                        </a:tabLst>
                      </a:pPr>
                      <a:r>
                        <a:rPr lang="en-US" sz="1200" b="1" dirty="0">
                          <a:latin typeface="Arial Narrow" pitchFamily="34" charset="0"/>
                          <a:ea typeface="Calibri"/>
                          <a:cs typeface="Times New Roman"/>
                        </a:rPr>
                        <a:t>Preoccupied with changing body</a:t>
                      </a:r>
                    </a:p>
                    <a:p>
                      <a:pPr marL="342900" marR="0" lvl="0" indent="-342900">
                        <a:lnSpc>
                          <a:spcPct val="115000"/>
                        </a:lnSpc>
                        <a:spcBef>
                          <a:spcPts val="0"/>
                        </a:spcBef>
                        <a:spcAft>
                          <a:spcPts val="0"/>
                        </a:spcAft>
                        <a:buFont typeface="Symbol"/>
                        <a:buChar char=""/>
                        <a:tabLst>
                          <a:tab pos="60960" algn="l"/>
                        </a:tabLst>
                      </a:pPr>
                      <a:r>
                        <a:rPr lang="en-US" sz="1200" b="1" dirty="0">
                          <a:latin typeface="Arial Narrow" pitchFamily="34" charset="0"/>
                          <a:ea typeface="Calibri"/>
                          <a:cs typeface="Times New Roman"/>
                        </a:rPr>
                        <a:t>Self-consciousness about appearance and attractiveness</a:t>
                      </a:r>
                    </a:p>
                    <a:p>
                      <a:pPr marL="342900" marR="0" lvl="0" indent="-342900">
                        <a:lnSpc>
                          <a:spcPct val="115000"/>
                        </a:lnSpc>
                        <a:spcBef>
                          <a:spcPts val="0"/>
                        </a:spcBef>
                        <a:spcAft>
                          <a:spcPts val="0"/>
                        </a:spcAft>
                        <a:buFont typeface="Symbol"/>
                        <a:buChar char=""/>
                        <a:tabLst>
                          <a:tab pos="60960" algn="l"/>
                        </a:tabLst>
                      </a:pPr>
                      <a:r>
                        <a:rPr lang="en-US" sz="1200" b="1" dirty="0">
                          <a:latin typeface="Arial Narrow" pitchFamily="34" charset="0"/>
                          <a:ea typeface="Calibri"/>
                          <a:cs typeface="Times New Roman"/>
                        </a:rPr>
                        <a:t>Fantasy and present-oriented</a:t>
                      </a:r>
                    </a:p>
                  </a:txBody>
                  <a:tcPr marL="68580" marR="68580" marT="0" marB="0"/>
                </a:tc>
                <a:tc>
                  <a:txBody>
                    <a:bodyPr/>
                    <a:lstStyle/>
                    <a:p>
                      <a:pPr marL="342900" marR="0" lvl="0" indent="-342900">
                        <a:lnSpc>
                          <a:spcPct val="115000"/>
                        </a:lnSpc>
                        <a:spcBef>
                          <a:spcPts val="0"/>
                        </a:spcBef>
                        <a:spcAft>
                          <a:spcPts val="0"/>
                        </a:spcAft>
                        <a:buFont typeface="Symbol"/>
                        <a:buChar char=""/>
                        <a:tabLst>
                          <a:tab pos="107950" algn="l"/>
                        </a:tabLst>
                      </a:pPr>
                      <a:r>
                        <a:rPr lang="en-US" sz="1200" b="1" dirty="0">
                          <a:latin typeface="Arial Narrow" pitchFamily="34" charset="0"/>
                          <a:ea typeface="Calibri"/>
                          <a:cs typeface="Times New Roman"/>
                        </a:rPr>
                        <a:t>Concern with attractiveness</a:t>
                      </a:r>
                    </a:p>
                    <a:p>
                      <a:pPr marL="342900" marR="0" lvl="0" indent="-342900">
                        <a:lnSpc>
                          <a:spcPct val="115000"/>
                        </a:lnSpc>
                        <a:spcBef>
                          <a:spcPts val="0"/>
                        </a:spcBef>
                        <a:spcAft>
                          <a:spcPts val="0"/>
                        </a:spcAft>
                        <a:buFont typeface="Symbol"/>
                        <a:buChar char=""/>
                        <a:tabLst>
                          <a:tab pos="107950" algn="l"/>
                        </a:tabLst>
                      </a:pPr>
                      <a:r>
                        <a:rPr lang="en-US" sz="1200" b="1" dirty="0">
                          <a:latin typeface="Arial Narrow" pitchFamily="34" charset="0"/>
                          <a:ea typeface="Calibri"/>
                          <a:cs typeface="Times New Roman"/>
                        </a:rPr>
                        <a:t>Increasing introspection</a:t>
                      </a:r>
                    </a:p>
                    <a:p>
                      <a:pPr marL="342900" marR="0" lvl="0" indent="-342900">
                        <a:lnSpc>
                          <a:spcPct val="115000"/>
                        </a:lnSpc>
                        <a:spcBef>
                          <a:spcPts val="0"/>
                        </a:spcBef>
                        <a:spcAft>
                          <a:spcPts val="0"/>
                        </a:spcAft>
                        <a:buFont typeface="Symbol"/>
                        <a:buChar char=""/>
                        <a:tabLst>
                          <a:tab pos="107950" algn="l"/>
                        </a:tabLst>
                      </a:pPr>
                      <a:r>
                        <a:rPr lang="en-US" sz="1200" b="1" dirty="0">
                          <a:latin typeface="Arial Narrow" pitchFamily="34" charset="0"/>
                          <a:ea typeface="Calibri"/>
                          <a:cs typeface="Times New Roman"/>
                        </a:rPr>
                        <a:t>“Stereotypical adolescent”</a:t>
                      </a:r>
                    </a:p>
                  </a:txBody>
                  <a:tcPr marL="68580" marR="68580" marT="0" marB="0"/>
                </a:tc>
                <a:tc>
                  <a:txBody>
                    <a:bodyPr/>
                    <a:lstStyle/>
                    <a:p>
                      <a:pPr marL="342900" marR="0" lvl="0" indent="-342900">
                        <a:lnSpc>
                          <a:spcPct val="115000"/>
                        </a:lnSpc>
                        <a:spcBef>
                          <a:spcPts val="0"/>
                        </a:spcBef>
                        <a:spcAft>
                          <a:spcPts val="0"/>
                        </a:spcAft>
                        <a:buFont typeface="Symbol"/>
                        <a:buChar char=""/>
                        <a:tabLst>
                          <a:tab pos="88900" algn="l"/>
                        </a:tabLst>
                      </a:pPr>
                      <a:r>
                        <a:rPr lang="en-US" sz="1200" b="1" dirty="0">
                          <a:latin typeface="Arial Narrow" pitchFamily="34" charset="0"/>
                          <a:ea typeface="Calibri"/>
                          <a:cs typeface="Times New Roman"/>
                        </a:rPr>
                        <a:t>More stable body image</a:t>
                      </a:r>
                    </a:p>
                    <a:p>
                      <a:pPr marL="342900" marR="0" lvl="0" indent="-342900">
                        <a:lnSpc>
                          <a:spcPct val="115000"/>
                        </a:lnSpc>
                        <a:spcBef>
                          <a:spcPts val="0"/>
                        </a:spcBef>
                        <a:spcAft>
                          <a:spcPts val="0"/>
                        </a:spcAft>
                        <a:buFont typeface="Symbol"/>
                        <a:buChar char=""/>
                        <a:tabLst>
                          <a:tab pos="88900" algn="l"/>
                        </a:tabLst>
                      </a:pPr>
                      <a:r>
                        <a:rPr lang="en-US" sz="1200" b="1" dirty="0">
                          <a:latin typeface="Arial Narrow" pitchFamily="34" charset="0"/>
                          <a:ea typeface="Calibri"/>
                          <a:cs typeface="Times New Roman"/>
                        </a:rPr>
                        <a:t>Attractiveness may still be of concern</a:t>
                      </a:r>
                    </a:p>
                    <a:p>
                      <a:pPr marL="342900" marR="0" lvl="0" indent="-342900">
                        <a:lnSpc>
                          <a:spcPct val="115000"/>
                        </a:lnSpc>
                        <a:spcBef>
                          <a:spcPts val="0"/>
                        </a:spcBef>
                        <a:spcAft>
                          <a:spcPts val="0"/>
                        </a:spcAft>
                        <a:buFont typeface="Symbol"/>
                        <a:buChar char=""/>
                        <a:tabLst>
                          <a:tab pos="88900" algn="l"/>
                        </a:tabLst>
                      </a:pPr>
                      <a:r>
                        <a:rPr lang="en-US" sz="1200" b="1" dirty="0">
                          <a:latin typeface="Arial Narrow" pitchFamily="34" charset="0"/>
                          <a:ea typeface="Calibri"/>
                          <a:cs typeface="Times New Roman"/>
                        </a:rPr>
                        <a:t>Emancipation complete</a:t>
                      </a:r>
                    </a:p>
                    <a:p>
                      <a:pPr marL="342900" marR="0" lvl="0" indent="-342900">
                        <a:lnSpc>
                          <a:spcPct val="115000"/>
                        </a:lnSpc>
                        <a:spcBef>
                          <a:spcPts val="0"/>
                        </a:spcBef>
                        <a:spcAft>
                          <a:spcPts val="0"/>
                        </a:spcAft>
                        <a:buFont typeface="Symbol"/>
                        <a:buChar char=""/>
                        <a:tabLst>
                          <a:tab pos="88900" algn="l"/>
                        </a:tabLst>
                      </a:pPr>
                      <a:r>
                        <a:rPr lang="en-US" sz="1200" b="1" dirty="0">
                          <a:latin typeface="Arial Narrow" pitchFamily="34" charset="0"/>
                          <a:ea typeface="Calibri"/>
                          <a:cs typeface="Times New Roman"/>
                        </a:rPr>
                        <a:t>Firmer identity</a:t>
                      </a:r>
                    </a:p>
                  </a:txBody>
                  <a:tcPr marL="68580" marR="68580" marT="0" marB="0"/>
                </a:tc>
                <a:extLst>
                  <a:ext uri="{0D108BD9-81ED-4DB2-BD59-A6C34878D82A}">
                    <a16:rowId xmlns:a16="http://schemas.microsoft.com/office/drawing/2014/main" val="10001"/>
                  </a:ext>
                </a:extLst>
              </a:tr>
              <a:tr h="1402134">
                <a:tc>
                  <a:txBody>
                    <a:bodyPr/>
                    <a:lstStyle/>
                    <a:p>
                      <a:pPr marL="0" marR="0" algn="ctr">
                        <a:lnSpc>
                          <a:spcPct val="115000"/>
                        </a:lnSpc>
                        <a:spcBef>
                          <a:spcPts val="0"/>
                        </a:spcBef>
                        <a:spcAft>
                          <a:spcPts val="0"/>
                        </a:spcAft>
                      </a:pPr>
                      <a:r>
                        <a:rPr lang="en-US" sz="1400" b="1" dirty="0">
                          <a:latin typeface="Arial Narrow" pitchFamily="34" charset="0"/>
                          <a:ea typeface="Calibri"/>
                          <a:cs typeface="Times New Roman"/>
                        </a:rPr>
                        <a:t>Family</a:t>
                      </a:r>
                      <a:endParaRPr lang="en-US" sz="1400" dirty="0">
                        <a:latin typeface="Arial Narrow" pitchFamily="34" charset="0"/>
                        <a:ea typeface="Calibri"/>
                        <a:cs typeface="Times New Roman"/>
                      </a:endParaRPr>
                    </a:p>
                  </a:txBody>
                  <a:tcPr marL="68580" marR="68580" marT="0" marB="0" anchor="ctr"/>
                </a:tc>
                <a:tc>
                  <a:txBody>
                    <a:bodyPr/>
                    <a:lstStyle/>
                    <a:p>
                      <a:pPr marL="342900" marR="0" lvl="0" indent="-342900">
                        <a:lnSpc>
                          <a:spcPct val="115000"/>
                        </a:lnSpc>
                        <a:spcBef>
                          <a:spcPts val="0"/>
                        </a:spcBef>
                        <a:spcAft>
                          <a:spcPts val="0"/>
                        </a:spcAft>
                        <a:buFont typeface="Symbol"/>
                        <a:buChar char=""/>
                        <a:tabLst>
                          <a:tab pos="60960" algn="l"/>
                        </a:tabLst>
                      </a:pPr>
                      <a:r>
                        <a:rPr lang="en-US" sz="1200" b="1" dirty="0">
                          <a:latin typeface="Arial Narrow" pitchFamily="34" charset="0"/>
                          <a:ea typeface="Calibri"/>
                          <a:cs typeface="Times New Roman"/>
                        </a:rPr>
                        <a:t>Increased need for privacy</a:t>
                      </a:r>
                    </a:p>
                    <a:p>
                      <a:pPr marL="342900" marR="0" lvl="0" indent="-342900">
                        <a:lnSpc>
                          <a:spcPct val="115000"/>
                        </a:lnSpc>
                        <a:spcBef>
                          <a:spcPts val="0"/>
                        </a:spcBef>
                        <a:spcAft>
                          <a:spcPts val="0"/>
                        </a:spcAft>
                        <a:buFont typeface="Symbol"/>
                        <a:buChar char=""/>
                        <a:tabLst>
                          <a:tab pos="60960" algn="l"/>
                        </a:tabLst>
                      </a:pPr>
                      <a:r>
                        <a:rPr lang="en-US" sz="1200" b="1" dirty="0">
                          <a:latin typeface="Arial Narrow" pitchFamily="34" charset="0"/>
                          <a:ea typeface="Calibri"/>
                          <a:cs typeface="Times New Roman"/>
                        </a:rPr>
                        <a:t>Increased bid for independence</a:t>
                      </a:r>
                    </a:p>
                  </a:txBody>
                  <a:tcPr marL="68580" marR="68580" marT="0" marB="0"/>
                </a:tc>
                <a:tc>
                  <a:txBody>
                    <a:bodyPr/>
                    <a:lstStyle/>
                    <a:p>
                      <a:pPr marL="342900" marR="0" lvl="0" indent="-342900">
                        <a:lnSpc>
                          <a:spcPct val="115000"/>
                        </a:lnSpc>
                        <a:spcBef>
                          <a:spcPts val="0"/>
                        </a:spcBef>
                        <a:spcAft>
                          <a:spcPts val="0"/>
                        </a:spcAft>
                        <a:buFont typeface="Symbol"/>
                        <a:buChar char=""/>
                        <a:tabLst>
                          <a:tab pos="107950" algn="l"/>
                        </a:tabLst>
                      </a:pPr>
                      <a:r>
                        <a:rPr lang="en-US" sz="1200" b="1" dirty="0">
                          <a:latin typeface="Arial Narrow" pitchFamily="34" charset="0"/>
                          <a:ea typeface="Calibri"/>
                          <a:cs typeface="Times New Roman"/>
                        </a:rPr>
                        <a:t>Conflicts over control and independence</a:t>
                      </a:r>
                    </a:p>
                    <a:p>
                      <a:pPr marL="342900" marR="0" lvl="0" indent="-342900">
                        <a:lnSpc>
                          <a:spcPct val="115000"/>
                        </a:lnSpc>
                        <a:spcBef>
                          <a:spcPts val="0"/>
                        </a:spcBef>
                        <a:spcAft>
                          <a:spcPts val="0"/>
                        </a:spcAft>
                        <a:buFont typeface="Symbol"/>
                        <a:buChar char=""/>
                        <a:tabLst>
                          <a:tab pos="107950" algn="l"/>
                        </a:tabLst>
                      </a:pPr>
                      <a:r>
                        <a:rPr lang="en-US" sz="1200" b="1" dirty="0">
                          <a:latin typeface="Arial Narrow" pitchFamily="34" charset="0"/>
                          <a:ea typeface="Calibri"/>
                          <a:cs typeface="Times New Roman"/>
                        </a:rPr>
                        <a:t>Struggle for acceptance of greater autonomy</a:t>
                      </a:r>
                    </a:p>
                  </a:txBody>
                  <a:tcPr marL="68580" marR="68580" marT="0" marB="0"/>
                </a:tc>
                <a:tc>
                  <a:txBody>
                    <a:bodyPr/>
                    <a:lstStyle/>
                    <a:p>
                      <a:pPr marL="342900" marR="0" lvl="0" indent="-342900">
                        <a:lnSpc>
                          <a:spcPct val="115000"/>
                        </a:lnSpc>
                        <a:spcBef>
                          <a:spcPts val="0"/>
                        </a:spcBef>
                        <a:spcAft>
                          <a:spcPts val="0"/>
                        </a:spcAft>
                        <a:buFont typeface="Symbol"/>
                        <a:buChar char=""/>
                        <a:tabLst>
                          <a:tab pos="88900" algn="l"/>
                        </a:tabLst>
                      </a:pPr>
                      <a:r>
                        <a:rPr lang="en-US" sz="1200" b="1" dirty="0">
                          <a:latin typeface="Arial Narrow" pitchFamily="34" charset="0"/>
                          <a:ea typeface="Calibri"/>
                          <a:cs typeface="Times New Roman"/>
                        </a:rPr>
                        <a:t>Emotional and physical separation from family</a:t>
                      </a:r>
                    </a:p>
                    <a:p>
                      <a:pPr marL="342900" marR="0" lvl="0" indent="-342900">
                        <a:lnSpc>
                          <a:spcPct val="115000"/>
                        </a:lnSpc>
                        <a:spcBef>
                          <a:spcPts val="0"/>
                        </a:spcBef>
                        <a:spcAft>
                          <a:spcPts val="0"/>
                        </a:spcAft>
                        <a:buFont typeface="Symbol"/>
                        <a:buChar char=""/>
                        <a:tabLst>
                          <a:tab pos="88900" algn="l"/>
                        </a:tabLst>
                      </a:pPr>
                      <a:r>
                        <a:rPr lang="en-US" sz="1200" b="1" dirty="0">
                          <a:latin typeface="Arial Narrow" pitchFamily="34" charset="0"/>
                          <a:ea typeface="Calibri"/>
                          <a:cs typeface="Times New Roman"/>
                        </a:rPr>
                        <a:t>Increased autonomy</a:t>
                      </a:r>
                    </a:p>
                  </a:txBody>
                  <a:tcPr marL="68580" marR="68580" marT="0" marB="0"/>
                </a:tc>
                <a:extLst>
                  <a:ext uri="{0D108BD9-81ED-4DB2-BD59-A6C34878D82A}">
                    <a16:rowId xmlns:a16="http://schemas.microsoft.com/office/drawing/2014/main" val="10002"/>
                  </a:ext>
                </a:extLst>
              </a:tr>
              <a:tr h="2243415">
                <a:tc>
                  <a:txBody>
                    <a:bodyPr/>
                    <a:lstStyle/>
                    <a:p>
                      <a:pPr marL="0" marR="0" algn="ctr">
                        <a:lnSpc>
                          <a:spcPct val="115000"/>
                        </a:lnSpc>
                        <a:spcBef>
                          <a:spcPts val="0"/>
                        </a:spcBef>
                        <a:spcAft>
                          <a:spcPts val="0"/>
                        </a:spcAft>
                      </a:pPr>
                      <a:r>
                        <a:rPr lang="en-US" sz="1400" b="1" dirty="0">
                          <a:latin typeface="Arial Narrow" pitchFamily="34" charset="0"/>
                          <a:ea typeface="Calibri"/>
                          <a:cs typeface="Times New Roman"/>
                        </a:rPr>
                        <a:t>Peers</a:t>
                      </a:r>
                    </a:p>
                  </a:txBody>
                  <a:tcPr marL="68580" marR="68580" marT="0" marB="0" anchor="ctr"/>
                </a:tc>
                <a:tc>
                  <a:txBody>
                    <a:bodyPr/>
                    <a:lstStyle/>
                    <a:p>
                      <a:pPr marL="342900" marR="0" lvl="0" indent="-342900">
                        <a:lnSpc>
                          <a:spcPct val="115000"/>
                        </a:lnSpc>
                        <a:spcBef>
                          <a:spcPts val="0"/>
                        </a:spcBef>
                        <a:spcAft>
                          <a:spcPts val="0"/>
                        </a:spcAft>
                        <a:buFont typeface="Symbol"/>
                        <a:buChar char=""/>
                        <a:tabLst>
                          <a:tab pos="60960" algn="l"/>
                        </a:tabLst>
                      </a:pPr>
                      <a:r>
                        <a:rPr lang="en-US" sz="1200" b="1" dirty="0">
                          <a:latin typeface="Arial Narrow" pitchFamily="34" charset="0"/>
                          <a:ea typeface="Calibri"/>
                          <a:cs typeface="Times New Roman"/>
                        </a:rPr>
                        <a:t>Seeks same-sex peer affiliation to counter instability</a:t>
                      </a:r>
                    </a:p>
                  </a:txBody>
                  <a:tcPr marL="68580" marR="68580" marT="0" marB="0"/>
                </a:tc>
                <a:tc>
                  <a:txBody>
                    <a:bodyPr/>
                    <a:lstStyle/>
                    <a:p>
                      <a:pPr marL="342900" marR="0" lvl="0" indent="-342900">
                        <a:lnSpc>
                          <a:spcPct val="115000"/>
                        </a:lnSpc>
                        <a:spcBef>
                          <a:spcPts val="0"/>
                        </a:spcBef>
                        <a:spcAft>
                          <a:spcPts val="0"/>
                        </a:spcAft>
                        <a:buFont typeface="Symbol"/>
                        <a:buChar char=""/>
                        <a:tabLst>
                          <a:tab pos="107950" algn="l"/>
                        </a:tabLst>
                      </a:pPr>
                      <a:r>
                        <a:rPr lang="en-US" sz="1200" b="1" dirty="0">
                          <a:latin typeface="Arial Narrow" pitchFamily="34" charset="0"/>
                          <a:ea typeface="Calibri"/>
                          <a:cs typeface="Times New Roman"/>
                        </a:rPr>
                        <a:t>Intense peer group involvement</a:t>
                      </a:r>
                    </a:p>
                    <a:p>
                      <a:pPr marL="342900" marR="0" lvl="0" indent="-342900">
                        <a:lnSpc>
                          <a:spcPct val="115000"/>
                        </a:lnSpc>
                        <a:spcBef>
                          <a:spcPts val="0"/>
                        </a:spcBef>
                        <a:spcAft>
                          <a:spcPts val="0"/>
                        </a:spcAft>
                        <a:buFont typeface="Symbol"/>
                        <a:buChar char=""/>
                        <a:tabLst>
                          <a:tab pos="107950" algn="l"/>
                        </a:tabLst>
                      </a:pPr>
                      <a:r>
                        <a:rPr lang="en-US" sz="1200" b="1" dirty="0">
                          <a:latin typeface="Arial Narrow" pitchFamily="34" charset="0"/>
                          <a:ea typeface="Calibri"/>
                          <a:cs typeface="Times New Roman"/>
                        </a:rPr>
                        <a:t>Preoccupation with peer culture</a:t>
                      </a:r>
                    </a:p>
                    <a:p>
                      <a:pPr marL="342900" marR="0" lvl="0" indent="-342900">
                        <a:lnSpc>
                          <a:spcPct val="115000"/>
                        </a:lnSpc>
                        <a:spcBef>
                          <a:spcPts val="0"/>
                        </a:spcBef>
                        <a:spcAft>
                          <a:spcPts val="0"/>
                        </a:spcAft>
                        <a:buFont typeface="Symbol"/>
                        <a:buChar char=""/>
                        <a:tabLst>
                          <a:tab pos="107950" algn="l"/>
                        </a:tabLst>
                      </a:pPr>
                      <a:r>
                        <a:rPr lang="en-US" sz="1200" b="1" dirty="0">
                          <a:latin typeface="Arial Narrow" pitchFamily="34" charset="0"/>
                          <a:ea typeface="Calibri"/>
                          <a:cs typeface="Times New Roman"/>
                        </a:rPr>
                        <a:t>Peers provide behavioral example</a:t>
                      </a:r>
                    </a:p>
                  </a:txBody>
                  <a:tcPr marL="68580" marR="68580" marT="0" marB="0"/>
                </a:tc>
                <a:tc>
                  <a:txBody>
                    <a:bodyPr/>
                    <a:lstStyle/>
                    <a:p>
                      <a:pPr marL="342900" marR="0" lvl="0" indent="-342900">
                        <a:lnSpc>
                          <a:spcPct val="115000"/>
                        </a:lnSpc>
                        <a:spcBef>
                          <a:spcPts val="0"/>
                        </a:spcBef>
                        <a:spcAft>
                          <a:spcPts val="0"/>
                        </a:spcAft>
                        <a:buFont typeface="Symbol"/>
                        <a:buChar char=""/>
                        <a:tabLst>
                          <a:tab pos="88900" algn="l"/>
                        </a:tabLst>
                      </a:pPr>
                      <a:r>
                        <a:rPr lang="en-US" sz="1200" b="1" dirty="0">
                          <a:latin typeface="Arial Narrow" pitchFamily="34" charset="0"/>
                          <a:ea typeface="Calibri"/>
                          <a:cs typeface="Times New Roman"/>
                        </a:rPr>
                        <a:t>Peer group and values recede in importance</a:t>
                      </a:r>
                    </a:p>
                    <a:p>
                      <a:pPr marL="342900" marR="0" lvl="0" indent="-342900">
                        <a:lnSpc>
                          <a:spcPct val="115000"/>
                        </a:lnSpc>
                        <a:spcBef>
                          <a:spcPts val="0"/>
                        </a:spcBef>
                        <a:spcAft>
                          <a:spcPts val="0"/>
                        </a:spcAft>
                        <a:buFont typeface="Symbol"/>
                        <a:buChar char=""/>
                        <a:tabLst>
                          <a:tab pos="88900" algn="l"/>
                        </a:tabLst>
                      </a:pPr>
                      <a:r>
                        <a:rPr lang="en-US" sz="1200" b="1" dirty="0">
                          <a:latin typeface="Arial Narrow" pitchFamily="34" charset="0"/>
                          <a:ea typeface="Calibri"/>
                          <a:cs typeface="Times New Roman"/>
                        </a:rPr>
                        <a:t>Intimacy/possible commitment takes precedence</a:t>
                      </a:r>
                    </a:p>
                  </a:txBody>
                  <a:tcPr marL="68580" marR="68580" marT="0" marB="0"/>
                </a:tc>
                <a:extLst>
                  <a:ext uri="{0D108BD9-81ED-4DB2-BD59-A6C34878D82A}">
                    <a16:rowId xmlns:a16="http://schemas.microsoft.com/office/drawing/2014/main" val="10003"/>
                  </a:ext>
                </a:extLst>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3"/>
          <p:cNvGraphicFramePr>
            <a:graphicFrameLocks noGrp="1"/>
          </p:cNvGraphicFramePr>
          <p:nvPr>
            <p:ph idx="1"/>
          </p:nvPr>
        </p:nvGraphicFramePr>
        <p:xfrm>
          <a:off x="609600" y="990600"/>
          <a:ext cx="8077200" cy="2033016"/>
        </p:xfrm>
        <a:graphic>
          <a:graphicData uri="http://schemas.openxmlformats.org/drawingml/2006/table">
            <a:tbl>
              <a:tblPr firstRow="1" bandRow="1">
                <a:tableStyleId>{5C22544A-7EE6-4342-B048-85BDC9FD1C3A}</a:tableStyleId>
              </a:tblPr>
              <a:tblGrid>
                <a:gridCol w="2019300">
                  <a:extLst>
                    <a:ext uri="{9D8B030D-6E8A-4147-A177-3AD203B41FA5}">
                      <a16:colId xmlns:a16="http://schemas.microsoft.com/office/drawing/2014/main" val="20000"/>
                    </a:ext>
                  </a:extLst>
                </a:gridCol>
                <a:gridCol w="2019300">
                  <a:extLst>
                    <a:ext uri="{9D8B030D-6E8A-4147-A177-3AD203B41FA5}">
                      <a16:colId xmlns:a16="http://schemas.microsoft.com/office/drawing/2014/main" val="20001"/>
                    </a:ext>
                  </a:extLst>
                </a:gridCol>
                <a:gridCol w="2019300">
                  <a:extLst>
                    <a:ext uri="{9D8B030D-6E8A-4147-A177-3AD203B41FA5}">
                      <a16:colId xmlns:a16="http://schemas.microsoft.com/office/drawing/2014/main" val="20002"/>
                    </a:ext>
                  </a:extLst>
                </a:gridCol>
                <a:gridCol w="2019300">
                  <a:extLst>
                    <a:ext uri="{9D8B030D-6E8A-4147-A177-3AD203B41FA5}">
                      <a16:colId xmlns:a16="http://schemas.microsoft.com/office/drawing/2014/main" val="20003"/>
                    </a:ext>
                  </a:extLst>
                </a:gridCol>
              </a:tblGrid>
              <a:tr h="539425">
                <a:tc>
                  <a:txBody>
                    <a:bodyPr/>
                    <a:lstStyle/>
                    <a:p>
                      <a:pPr marL="0" marR="0" algn="ctr">
                        <a:lnSpc>
                          <a:spcPct val="115000"/>
                        </a:lnSpc>
                        <a:spcBef>
                          <a:spcPts val="0"/>
                        </a:spcBef>
                        <a:spcAft>
                          <a:spcPts val="0"/>
                        </a:spcAft>
                      </a:pPr>
                      <a:r>
                        <a:rPr lang="en-US" sz="1600" b="1" dirty="0">
                          <a:latin typeface="Arial Narrow" pitchFamily="34" charset="0"/>
                          <a:ea typeface="Calibri"/>
                          <a:cs typeface="Times New Roman"/>
                        </a:rPr>
                        <a:t>VARIABLE</a:t>
                      </a:r>
                      <a:endParaRPr lang="en-US" sz="1600" dirty="0">
                        <a:latin typeface="Arial Narrow" pitchFamily="34" charset="0"/>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b="1" dirty="0">
                          <a:latin typeface="Arial Narrow" pitchFamily="34" charset="0"/>
                          <a:ea typeface="Calibri"/>
                          <a:cs typeface="Times New Roman"/>
                        </a:rPr>
                        <a:t>EARLY ADOLESCENCE</a:t>
                      </a:r>
                      <a:endParaRPr lang="en-US" sz="1600" dirty="0">
                        <a:latin typeface="Arial Narrow" pitchFamily="34" charset="0"/>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b="1" dirty="0">
                          <a:latin typeface="Arial Narrow" pitchFamily="34" charset="0"/>
                          <a:ea typeface="Calibri"/>
                          <a:cs typeface="Times New Roman"/>
                        </a:rPr>
                        <a:t>MIDDLE ADOLESCENCE</a:t>
                      </a:r>
                      <a:endParaRPr lang="en-US" sz="1600" dirty="0">
                        <a:latin typeface="Arial Narrow" pitchFamily="34" charset="0"/>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b="1" dirty="0">
                          <a:latin typeface="Arial Narrow" pitchFamily="34" charset="0"/>
                          <a:ea typeface="Calibri"/>
                          <a:cs typeface="Times New Roman"/>
                        </a:rPr>
                        <a:t>LATE ADOLESCENCE</a:t>
                      </a:r>
                      <a:endParaRPr lang="en-US" sz="1600" dirty="0">
                        <a:latin typeface="Arial Narrow" pitchFamily="34" charset="0"/>
                        <a:ea typeface="Calibri"/>
                        <a:cs typeface="Times New Roman"/>
                      </a:endParaRPr>
                    </a:p>
                  </a:txBody>
                  <a:tcPr marL="68580" marR="68580" marT="0" marB="0"/>
                </a:tc>
                <a:extLst>
                  <a:ext uri="{0D108BD9-81ED-4DB2-BD59-A6C34878D82A}">
                    <a16:rowId xmlns:a16="http://schemas.microsoft.com/office/drawing/2014/main" val="10000"/>
                  </a:ext>
                </a:extLst>
              </a:tr>
              <a:tr h="539425">
                <a:tc>
                  <a:txBody>
                    <a:bodyPr/>
                    <a:lstStyle/>
                    <a:p>
                      <a:pPr marL="0" marR="0" algn="ctr">
                        <a:lnSpc>
                          <a:spcPct val="115000"/>
                        </a:lnSpc>
                        <a:spcBef>
                          <a:spcPts val="0"/>
                        </a:spcBef>
                        <a:spcAft>
                          <a:spcPts val="0"/>
                        </a:spcAft>
                      </a:pPr>
                      <a:r>
                        <a:rPr lang="en-US" sz="1200" b="1">
                          <a:latin typeface="Arial Narrow" pitchFamily="34" charset="0"/>
                          <a:ea typeface="Calibri"/>
                          <a:cs typeface="Times New Roman"/>
                        </a:rPr>
                        <a:t>Sexual</a:t>
                      </a:r>
                    </a:p>
                  </a:txBody>
                  <a:tcPr marL="68580" marR="68580" marT="0" marB="0" anchor="ctr"/>
                </a:tc>
                <a:tc>
                  <a:txBody>
                    <a:bodyPr/>
                    <a:lstStyle/>
                    <a:p>
                      <a:pPr marL="342900" marR="0" lvl="0" indent="-342900">
                        <a:lnSpc>
                          <a:spcPct val="115000"/>
                        </a:lnSpc>
                        <a:spcBef>
                          <a:spcPts val="0"/>
                        </a:spcBef>
                        <a:spcAft>
                          <a:spcPts val="0"/>
                        </a:spcAft>
                        <a:buFont typeface="Symbol"/>
                        <a:buChar char=""/>
                        <a:tabLst>
                          <a:tab pos="60960" algn="l"/>
                        </a:tabLst>
                      </a:pPr>
                      <a:r>
                        <a:rPr lang="en-US" sz="1200" b="1">
                          <a:latin typeface="Arial Narrow" pitchFamily="34" charset="0"/>
                          <a:ea typeface="Calibri"/>
                          <a:cs typeface="Times New Roman"/>
                        </a:rPr>
                        <a:t>Increased interest in sexual anatomy</a:t>
                      </a:r>
                    </a:p>
                    <a:p>
                      <a:pPr marL="342900" marR="0" lvl="0" indent="-342900">
                        <a:lnSpc>
                          <a:spcPct val="115000"/>
                        </a:lnSpc>
                        <a:spcBef>
                          <a:spcPts val="0"/>
                        </a:spcBef>
                        <a:spcAft>
                          <a:spcPts val="0"/>
                        </a:spcAft>
                        <a:buFont typeface="Symbol"/>
                        <a:buChar char=""/>
                        <a:tabLst>
                          <a:tab pos="60960" algn="l"/>
                        </a:tabLst>
                      </a:pPr>
                      <a:r>
                        <a:rPr lang="en-US" sz="1200" b="1">
                          <a:latin typeface="Arial Narrow" pitchFamily="34" charset="0"/>
                          <a:ea typeface="Calibri"/>
                          <a:cs typeface="Times New Roman"/>
                        </a:rPr>
                        <a:t>Anxieties and questions about genital changes, size</a:t>
                      </a:r>
                    </a:p>
                  </a:txBody>
                  <a:tcPr marL="68580" marR="68580" marT="0" marB="0"/>
                </a:tc>
                <a:tc>
                  <a:txBody>
                    <a:bodyPr/>
                    <a:lstStyle/>
                    <a:p>
                      <a:pPr marL="342900" marR="0" lvl="0" indent="-342900">
                        <a:lnSpc>
                          <a:spcPct val="115000"/>
                        </a:lnSpc>
                        <a:spcBef>
                          <a:spcPts val="0"/>
                        </a:spcBef>
                        <a:spcAft>
                          <a:spcPts val="0"/>
                        </a:spcAft>
                        <a:buFont typeface="Symbol"/>
                        <a:buChar char=""/>
                        <a:tabLst>
                          <a:tab pos="107950" algn="l"/>
                        </a:tabLst>
                      </a:pPr>
                      <a:r>
                        <a:rPr lang="en-US" sz="1200" b="1">
                          <a:latin typeface="Arial Narrow" pitchFamily="34" charset="0"/>
                          <a:ea typeface="Calibri"/>
                          <a:cs typeface="Times New Roman"/>
                        </a:rPr>
                        <a:t>Testing ability to attract partner</a:t>
                      </a:r>
                    </a:p>
                    <a:p>
                      <a:pPr marL="342900" marR="0" lvl="0" indent="-342900">
                        <a:lnSpc>
                          <a:spcPct val="115000"/>
                        </a:lnSpc>
                        <a:spcBef>
                          <a:spcPts val="0"/>
                        </a:spcBef>
                        <a:spcAft>
                          <a:spcPts val="0"/>
                        </a:spcAft>
                        <a:buFont typeface="Symbol"/>
                        <a:buChar char=""/>
                        <a:tabLst>
                          <a:tab pos="107950" algn="l"/>
                        </a:tabLst>
                      </a:pPr>
                      <a:r>
                        <a:rPr lang="en-US" sz="1200" b="1">
                          <a:latin typeface="Arial Narrow" pitchFamily="34" charset="0"/>
                          <a:ea typeface="Calibri"/>
                          <a:cs typeface="Times New Roman"/>
                        </a:rPr>
                        <a:t>Initiation of relationships and sexual activity</a:t>
                      </a:r>
                    </a:p>
                    <a:p>
                      <a:pPr marL="342900" marR="0" lvl="0" indent="-342900">
                        <a:lnSpc>
                          <a:spcPct val="115000"/>
                        </a:lnSpc>
                        <a:spcBef>
                          <a:spcPts val="0"/>
                        </a:spcBef>
                        <a:spcAft>
                          <a:spcPts val="0"/>
                        </a:spcAft>
                        <a:buFont typeface="Symbol"/>
                        <a:buChar char=""/>
                        <a:tabLst>
                          <a:tab pos="107950" algn="l"/>
                        </a:tabLst>
                      </a:pPr>
                      <a:r>
                        <a:rPr lang="en-US" sz="1200" b="1">
                          <a:latin typeface="Arial Narrow" pitchFamily="34" charset="0"/>
                          <a:ea typeface="Calibri"/>
                          <a:cs typeface="Times New Roman"/>
                        </a:rPr>
                        <a:t>Questions of sexual orientation</a:t>
                      </a:r>
                    </a:p>
                  </a:txBody>
                  <a:tcPr marL="68580" marR="68580" marT="0" marB="0"/>
                </a:tc>
                <a:tc>
                  <a:txBody>
                    <a:bodyPr/>
                    <a:lstStyle/>
                    <a:p>
                      <a:pPr marL="342900" marR="0" lvl="0" indent="-342900">
                        <a:lnSpc>
                          <a:spcPct val="115000"/>
                        </a:lnSpc>
                        <a:spcBef>
                          <a:spcPts val="0"/>
                        </a:spcBef>
                        <a:spcAft>
                          <a:spcPts val="0"/>
                        </a:spcAft>
                        <a:buFont typeface="Symbol"/>
                        <a:buChar char=""/>
                        <a:tabLst>
                          <a:tab pos="88900" algn="l"/>
                        </a:tabLst>
                      </a:pPr>
                      <a:r>
                        <a:rPr lang="en-US" sz="1200" b="1" dirty="0">
                          <a:latin typeface="Arial Narrow" pitchFamily="34" charset="0"/>
                          <a:ea typeface="Calibri"/>
                          <a:cs typeface="Times New Roman"/>
                        </a:rPr>
                        <a:t>Consolidation of sexual identity</a:t>
                      </a:r>
                    </a:p>
                    <a:p>
                      <a:pPr marL="342900" marR="0" lvl="0" indent="-342900">
                        <a:lnSpc>
                          <a:spcPct val="115000"/>
                        </a:lnSpc>
                        <a:spcBef>
                          <a:spcPts val="0"/>
                        </a:spcBef>
                        <a:spcAft>
                          <a:spcPts val="0"/>
                        </a:spcAft>
                        <a:buFont typeface="Symbol"/>
                        <a:buChar char=""/>
                        <a:tabLst>
                          <a:tab pos="88900" algn="l"/>
                        </a:tabLst>
                      </a:pPr>
                      <a:r>
                        <a:rPr lang="en-US" sz="1200" b="1" dirty="0">
                          <a:latin typeface="Arial Narrow" pitchFamily="34" charset="0"/>
                          <a:ea typeface="Calibri"/>
                          <a:cs typeface="Times New Roman"/>
                        </a:rPr>
                        <a:t>Focus on intimacy and formation of stable relationships</a:t>
                      </a:r>
                    </a:p>
                    <a:p>
                      <a:pPr marL="342900" marR="0" lvl="0" indent="-342900">
                        <a:lnSpc>
                          <a:spcPct val="115000"/>
                        </a:lnSpc>
                        <a:spcBef>
                          <a:spcPts val="0"/>
                        </a:spcBef>
                        <a:spcAft>
                          <a:spcPts val="0"/>
                        </a:spcAft>
                        <a:buFont typeface="Symbol"/>
                        <a:buChar char=""/>
                        <a:tabLst>
                          <a:tab pos="88900" algn="l"/>
                        </a:tabLst>
                      </a:pPr>
                      <a:r>
                        <a:rPr lang="en-US" sz="1200" b="1" dirty="0">
                          <a:latin typeface="Arial Narrow" pitchFamily="34" charset="0"/>
                          <a:ea typeface="Calibri"/>
                          <a:cs typeface="Times New Roman"/>
                        </a:rPr>
                        <a:t>Planning for future and commitment</a:t>
                      </a:r>
                    </a:p>
                  </a:txBody>
                  <a:tcPr marL="68580" marR="68580" marT="0" marB="0"/>
                </a:tc>
                <a:extLst>
                  <a:ext uri="{0D108BD9-81ED-4DB2-BD59-A6C34878D82A}">
                    <a16:rowId xmlns:a16="http://schemas.microsoft.com/office/drawing/2014/main" val="10001"/>
                  </a:ext>
                </a:extLst>
              </a:tr>
            </a:tbl>
          </a:graphicData>
        </a:graphic>
      </p:graphicFrame>
      <p:sp>
        <p:nvSpPr>
          <p:cNvPr id="6" name="Title 1"/>
          <p:cNvSpPr>
            <a:spLocks noGrp="1"/>
          </p:cNvSpPr>
          <p:nvPr>
            <p:ph type="title"/>
          </p:nvPr>
        </p:nvSpPr>
        <p:spPr>
          <a:xfrm>
            <a:off x="457200" y="274638"/>
            <a:ext cx="8229600" cy="334962"/>
          </a:xfrm>
        </p:spPr>
        <p:txBody>
          <a:bodyPr>
            <a:noAutofit/>
          </a:bodyPr>
          <a:lstStyle/>
          <a:p>
            <a:r>
              <a:rPr lang="en-US" sz="2400" b="1" dirty="0" smtClean="0"/>
              <a:t>Central Issues in Early, Middle, and Late Adolescence</a:t>
            </a:r>
            <a:endParaRPr lang="en-US"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sz="2700" b="1" dirty="0" smtClean="0"/>
              <a:t/>
            </a:r>
            <a:br>
              <a:rPr lang="en-US" sz="2700" b="1" dirty="0" smtClean="0"/>
            </a:br>
            <a:r>
              <a:rPr lang="en-US" sz="2700" b="1" dirty="0"/>
              <a:t/>
            </a:r>
            <a:br>
              <a:rPr lang="en-US" sz="2700" b="1" dirty="0"/>
            </a:br>
            <a:r>
              <a:rPr lang="en-US" sz="2700" b="1" dirty="0" smtClean="0"/>
              <a:t>Early </a:t>
            </a:r>
            <a:r>
              <a:rPr lang="en-US" sz="2700" b="1" dirty="0"/>
              <a:t>Adolescence </a:t>
            </a:r>
            <a:r>
              <a:rPr lang="en-US" dirty="0"/>
              <a:t/>
            </a:r>
            <a:br>
              <a:rPr lang="en-US" dirty="0"/>
            </a:br>
            <a:endParaRPr lang="en-US" dirty="0"/>
          </a:p>
        </p:txBody>
      </p:sp>
      <p:sp>
        <p:nvSpPr>
          <p:cNvPr id="3" name="Content Placeholder 2"/>
          <p:cNvSpPr>
            <a:spLocks noGrp="1"/>
          </p:cNvSpPr>
          <p:nvPr>
            <p:ph idx="1"/>
          </p:nvPr>
        </p:nvSpPr>
        <p:spPr>
          <a:xfrm>
            <a:off x="457200" y="762000"/>
            <a:ext cx="8229600" cy="5867400"/>
          </a:xfrm>
        </p:spPr>
        <p:txBody>
          <a:bodyPr/>
          <a:lstStyle/>
          <a:p>
            <a:pPr>
              <a:buNone/>
            </a:pPr>
            <a:r>
              <a:rPr lang="en-US" sz="1800" b="1" dirty="0">
                <a:latin typeface="Arial Narrow" pitchFamily="34" charset="0"/>
              </a:rPr>
              <a:t>Biologic Development </a:t>
            </a:r>
            <a:endParaRPr lang="en-US" sz="1800" b="1" dirty="0" smtClean="0">
              <a:latin typeface="Arial Narrow" pitchFamily="34" charset="0"/>
            </a:endParaRPr>
          </a:p>
          <a:p>
            <a:pPr>
              <a:buNone/>
            </a:pPr>
            <a:endParaRPr lang="en-US" sz="1800" b="1" dirty="0">
              <a:latin typeface="Arial Narrow" pitchFamily="34" charset="0"/>
            </a:endParaRPr>
          </a:p>
          <a:p>
            <a:pPr>
              <a:buNone/>
            </a:pPr>
            <a:r>
              <a:rPr lang="en-US" sz="1800" b="1" i="1" dirty="0">
                <a:solidFill>
                  <a:schemeClr val="accent3">
                    <a:lumMod val="50000"/>
                  </a:schemeClr>
                </a:solidFill>
                <a:latin typeface="Arial Narrow" pitchFamily="34" charset="0"/>
              </a:rPr>
              <a:t>Adolescence</a:t>
            </a:r>
            <a:r>
              <a:rPr lang="en-US" sz="1800" b="1" dirty="0">
                <a:solidFill>
                  <a:schemeClr val="accent3">
                    <a:lumMod val="50000"/>
                  </a:schemeClr>
                </a:solidFill>
                <a:latin typeface="Arial Narrow" pitchFamily="34" charset="0"/>
              </a:rPr>
              <a:t> is defined as a period of development; </a:t>
            </a:r>
            <a:r>
              <a:rPr lang="en-US" sz="1800" b="1" i="1" dirty="0">
                <a:solidFill>
                  <a:schemeClr val="accent3">
                    <a:lumMod val="50000"/>
                  </a:schemeClr>
                </a:solidFill>
                <a:latin typeface="Arial Narrow" pitchFamily="34" charset="0"/>
              </a:rPr>
              <a:t>puberty</a:t>
            </a:r>
            <a:r>
              <a:rPr lang="en-US" sz="1800" b="1" dirty="0">
                <a:solidFill>
                  <a:schemeClr val="accent3">
                    <a:lumMod val="50000"/>
                  </a:schemeClr>
                </a:solidFill>
                <a:latin typeface="Arial Narrow" pitchFamily="34" charset="0"/>
              </a:rPr>
              <a:t> is the biologic process in which a child becomes an adult. </a:t>
            </a:r>
            <a:endParaRPr lang="en-US" sz="1800" b="1" dirty="0" smtClean="0">
              <a:solidFill>
                <a:schemeClr val="accent3">
                  <a:lumMod val="50000"/>
                </a:schemeClr>
              </a:solidFill>
              <a:latin typeface="Arial Narrow" pitchFamily="34" charset="0"/>
            </a:endParaRPr>
          </a:p>
          <a:p>
            <a:pPr>
              <a:buNone/>
            </a:pPr>
            <a:r>
              <a:rPr lang="en-US" sz="1800" b="1" dirty="0" smtClean="0">
                <a:solidFill>
                  <a:schemeClr val="accent4">
                    <a:lumMod val="50000"/>
                  </a:schemeClr>
                </a:solidFill>
                <a:latin typeface="Arial Narrow" pitchFamily="34" charset="0"/>
              </a:rPr>
              <a:t>These </a:t>
            </a:r>
            <a:r>
              <a:rPr lang="en-US" sz="1800" b="1" dirty="0">
                <a:solidFill>
                  <a:schemeClr val="accent4">
                    <a:lumMod val="50000"/>
                  </a:schemeClr>
                </a:solidFill>
                <a:latin typeface="Arial Narrow" pitchFamily="34" charset="0"/>
              </a:rPr>
              <a:t>changes include appearance of the secondary sexual characteristics, increase to adult size, and development of reproductive capacity. </a:t>
            </a:r>
            <a:endParaRPr lang="en-US" sz="1800" b="1" dirty="0" smtClean="0">
              <a:solidFill>
                <a:schemeClr val="accent4">
                  <a:lumMod val="50000"/>
                </a:schemeClr>
              </a:solidFill>
              <a:latin typeface="Arial Narrow" pitchFamily="34" charset="0"/>
            </a:endParaRPr>
          </a:p>
          <a:p>
            <a:pPr>
              <a:buNone/>
            </a:pPr>
            <a:r>
              <a:rPr lang="en-US" sz="1800" b="1" dirty="0" smtClean="0">
                <a:solidFill>
                  <a:srgbClr val="00B050"/>
                </a:solidFill>
                <a:latin typeface="Arial Narrow" pitchFamily="34" charset="0"/>
              </a:rPr>
              <a:t>Adrenal </a:t>
            </a:r>
            <a:r>
              <a:rPr lang="en-US" sz="1800" b="1" dirty="0">
                <a:solidFill>
                  <a:srgbClr val="00B050"/>
                </a:solidFill>
                <a:latin typeface="Arial Narrow" pitchFamily="34" charset="0"/>
              </a:rPr>
              <a:t>production of androgen (chiefly </a:t>
            </a:r>
            <a:r>
              <a:rPr lang="en-US" sz="1800" b="1" dirty="0" err="1">
                <a:solidFill>
                  <a:srgbClr val="00B050"/>
                </a:solidFill>
                <a:latin typeface="Arial Narrow" pitchFamily="34" charset="0"/>
              </a:rPr>
              <a:t>dehydroepiandrosterone</a:t>
            </a:r>
            <a:r>
              <a:rPr lang="en-US" sz="1800" b="1" dirty="0">
                <a:solidFill>
                  <a:srgbClr val="00B050"/>
                </a:solidFill>
                <a:latin typeface="Arial Narrow" pitchFamily="34" charset="0"/>
              </a:rPr>
              <a:t> sulfate [DHEAS]) may occur as early as 6 yr of age, with development of underarm odor and faint genital hair (</a:t>
            </a:r>
            <a:r>
              <a:rPr lang="en-US" sz="1800" b="1" dirty="0" err="1">
                <a:solidFill>
                  <a:srgbClr val="00B050"/>
                </a:solidFill>
                <a:latin typeface="Arial Narrow" pitchFamily="34" charset="0"/>
              </a:rPr>
              <a:t>adrenarche</a:t>
            </a:r>
            <a:r>
              <a:rPr lang="en-US" sz="1800" b="1" dirty="0">
                <a:solidFill>
                  <a:srgbClr val="00B050"/>
                </a:solidFill>
                <a:latin typeface="Arial Narrow" pitchFamily="34" charset="0"/>
              </a:rPr>
              <a:t>). </a:t>
            </a:r>
            <a:endParaRPr lang="en-US" sz="1800" b="1" dirty="0" smtClean="0">
              <a:solidFill>
                <a:srgbClr val="00B050"/>
              </a:solidFill>
              <a:latin typeface="Arial Narrow" pitchFamily="34" charset="0"/>
            </a:endParaRPr>
          </a:p>
          <a:p>
            <a:pPr>
              <a:buNone/>
            </a:pPr>
            <a:r>
              <a:rPr lang="en-US" sz="1800" b="1" dirty="0" smtClean="0">
                <a:solidFill>
                  <a:srgbClr val="00B0F0"/>
                </a:solidFill>
                <a:latin typeface="Arial Narrow" pitchFamily="34" charset="0"/>
              </a:rPr>
              <a:t>Levels </a:t>
            </a:r>
            <a:r>
              <a:rPr lang="en-US" sz="1800" b="1" dirty="0">
                <a:solidFill>
                  <a:srgbClr val="00B0F0"/>
                </a:solidFill>
                <a:latin typeface="Arial Narrow" pitchFamily="34" charset="0"/>
              </a:rPr>
              <a:t>of luteinizing hormone (LH) and follicle-stimulating hormone (FSH) rise progressively throughout middle childhood without dramatic effect. </a:t>
            </a:r>
            <a:endParaRPr lang="en-US" sz="1800" b="1" dirty="0" smtClean="0">
              <a:solidFill>
                <a:srgbClr val="00B0F0"/>
              </a:solidFill>
              <a:latin typeface="Arial Narrow" pitchFamily="34" charset="0"/>
            </a:endParaRPr>
          </a:p>
          <a:p>
            <a:pPr>
              <a:buNone/>
            </a:pPr>
            <a:r>
              <a:rPr lang="en-US" sz="1800" b="1" dirty="0" smtClean="0">
                <a:solidFill>
                  <a:srgbClr val="C00000"/>
                </a:solidFill>
                <a:latin typeface="Arial Narrow" pitchFamily="34" charset="0"/>
              </a:rPr>
              <a:t>Rapid </a:t>
            </a:r>
            <a:r>
              <a:rPr lang="en-US" sz="1800" b="1" dirty="0">
                <a:solidFill>
                  <a:srgbClr val="C00000"/>
                </a:solidFill>
                <a:latin typeface="Arial Narrow" pitchFamily="34" charset="0"/>
              </a:rPr>
              <a:t>pubertal changes begin with increased sensitivity of the pituitary to </a:t>
            </a:r>
            <a:r>
              <a:rPr lang="en-US" sz="1800" b="1" dirty="0" err="1">
                <a:solidFill>
                  <a:srgbClr val="C00000"/>
                </a:solidFill>
                <a:latin typeface="Arial Narrow" pitchFamily="34" charset="0"/>
              </a:rPr>
              <a:t>gonadotropin</a:t>
            </a:r>
            <a:r>
              <a:rPr lang="en-US" sz="1800" b="1" dirty="0">
                <a:solidFill>
                  <a:srgbClr val="C00000"/>
                </a:solidFill>
                <a:latin typeface="Arial Narrow" pitchFamily="34" charset="0"/>
              </a:rPr>
              <a:t>-releasing hormone (</a:t>
            </a:r>
            <a:r>
              <a:rPr lang="en-US" sz="1800" b="1" dirty="0" err="1">
                <a:solidFill>
                  <a:srgbClr val="C00000"/>
                </a:solidFill>
                <a:latin typeface="Arial Narrow" pitchFamily="34" charset="0"/>
              </a:rPr>
              <a:t>GnRH</a:t>
            </a:r>
            <a:r>
              <a:rPr lang="en-US" sz="1800" b="1" dirty="0">
                <a:solidFill>
                  <a:srgbClr val="C00000"/>
                </a:solidFill>
                <a:latin typeface="Arial Narrow" pitchFamily="34" charset="0"/>
              </a:rPr>
              <a:t>); </a:t>
            </a:r>
            <a:r>
              <a:rPr lang="en-US" sz="1800" b="1" dirty="0" err="1">
                <a:solidFill>
                  <a:srgbClr val="C00000"/>
                </a:solidFill>
                <a:latin typeface="Arial Narrow" pitchFamily="34" charset="0"/>
              </a:rPr>
              <a:t>pulsatile</a:t>
            </a:r>
            <a:r>
              <a:rPr lang="en-US" sz="1800" b="1" dirty="0">
                <a:solidFill>
                  <a:srgbClr val="C00000"/>
                </a:solidFill>
                <a:latin typeface="Arial Narrow" pitchFamily="34" charset="0"/>
              </a:rPr>
              <a:t> release of </a:t>
            </a:r>
            <a:r>
              <a:rPr lang="en-US" sz="1800" b="1" dirty="0" err="1">
                <a:solidFill>
                  <a:srgbClr val="C00000"/>
                </a:solidFill>
                <a:latin typeface="Arial Narrow" pitchFamily="34" charset="0"/>
              </a:rPr>
              <a:t>GnRH</a:t>
            </a:r>
            <a:r>
              <a:rPr lang="en-US" sz="1800" b="1" dirty="0">
                <a:solidFill>
                  <a:srgbClr val="C00000"/>
                </a:solidFill>
                <a:latin typeface="Arial Narrow" pitchFamily="34" charset="0"/>
              </a:rPr>
              <a:t>, LH, and FSH during sleep; and corresponding increases in </a:t>
            </a:r>
            <a:r>
              <a:rPr lang="en-US" sz="1800" b="1" dirty="0" err="1">
                <a:solidFill>
                  <a:srgbClr val="C00000"/>
                </a:solidFill>
                <a:latin typeface="Arial Narrow" pitchFamily="34" charset="0"/>
              </a:rPr>
              <a:t>gonadal</a:t>
            </a:r>
            <a:r>
              <a:rPr lang="en-US" sz="1800" b="1" dirty="0">
                <a:solidFill>
                  <a:srgbClr val="C00000"/>
                </a:solidFill>
                <a:latin typeface="Arial Narrow" pitchFamily="34" charset="0"/>
              </a:rPr>
              <a:t> androgens and estrogens. </a:t>
            </a:r>
            <a:endParaRPr lang="en-US" sz="1800" b="1" dirty="0" smtClean="0">
              <a:solidFill>
                <a:srgbClr val="C00000"/>
              </a:solidFill>
              <a:latin typeface="Arial Narrow" pitchFamily="34" charset="0"/>
            </a:endParaRPr>
          </a:p>
          <a:p>
            <a:pPr>
              <a:buNone/>
            </a:pPr>
            <a:r>
              <a:rPr lang="en-US" sz="1800" b="1" dirty="0" smtClean="0">
                <a:solidFill>
                  <a:srgbClr val="FF0000"/>
                </a:solidFill>
                <a:latin typeface="Arial Narrow" pitchFamily="34" charset="0"/>
              </a:rPr>
              <a:t>The </a:t>
            </a:r>
            <a:r>
              <a:rPr lang="en-US" sz="1800" b="1" dirty="0">
                <a:solidFill>
                  <a:srgbClr val="FF0000"/>
                </a:solidFill>
                <a:latin typeface="Arial Narrow" pitchFamily="34" charset="0"/>
              </a:rPr>
              <a:t>triggers for these changes are incompletely understood, but may involve ongoing neuronal development throughout middle childhood and adolescence.</a:t>
            </a:r>
          </a:p>
          <a:p>
            <a:pPr>
              <a:buNone/>
            </a:pPr>
            <a:endParaRPr lang="en-US" sz="1800" b="1" dirty="0">
              <a:latin typeface="Arial Narrow" pitchFamily="34" charset="0"/>
            </a:endParaRP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11162"/>
          </a:xfrm>
        </p:spPr>
        <p:txBody>
          <a:bodyPr>
            <a:noAutofit/>
          </a:bodyPr>
          <a:lstStyle/>
          <a:p>
            <a:r>
              <a:rPr lang="en-US" sz="2400" b="1" dirty="0" smtClean="0"/>
              <a:t/>
            </a:r>
            <a:br>
              <a:rPr lang="en-US" sz="2400" b="1" dirty="0" smtClean="0"/>
            </a:br>
            <a:r>
              <a:rPr lang="en-US" sz="2400" b="1" dirty="0" smtClean="0"/>
              <a:t>Early Adolescence </a:t>
            </a:r>
            <a:r>
              <a:rPr lang="en-US" sz="2400" dirty="0" smtClean="0"/>
              <a:t/>
            </a:r>
            <a:br>
              <a:rPr lang="en-US" sz="2400" dirty="0" smtClean="0"/>
            </a:br>
            <a:endParaRPr lang="en-US" sz="2400" dirty="0"/>
          </a:p>
        </p:txBody>
      </p:sp>
      <p:sp>
        <p:nvSpPr>
          <p:cNvPr id="3" name="Content Placeholder 2"/>
          <p:cNvSpPr>
            <a:spLocks noGrp="1"/>
          </p:cNvSpPr>
          <p:nvPr>
            <p:ph idx="1"/>
          </p:nvPr>
        </p:nvSpPr>
        <p:spPr>
          <a:xfrm>
            <a:off x="457200" y="533400"/>
            <a:ext cx="8229600" cy="6096000"/>
          </a:xfrm>
        </p:spPr>
        <p:txBody>
          <a:bodyPr>
            <a:normAutofit/>
          </a:bodyPr>
          <a:lstStyle/>
          <a:p>
            <a:pPr>
              <a:buNone/>
            </a:pPr>
            <a:r>
              <a:rPr lang="en-US" sz="1800" b="1" dirty="0">
                <a:solidFill>
                  <a:srgbClr val="00B0F0"/>
                </a:solidFill>
                <a:latin typeface="Arial Narrow" pitchFamily="34" charset="0"/>
              </a:rPr>
              <a:t>Data regarding the timing for the onset of puberty in girls are controversial </a:t>
            </a:r>
            <a:endParaRPr lang="en-US" sz="1800" b="1" dirty="0" smtClean="0">
              <a:solidFill>
                <a:srgbClr val="00B0F0"/>
              </a:solidFill>
              <a:latin typeface="Arial Narrow" pitchFamily="34" charset="0"/>
            </a:endParaRPr>
          </a:p>
          <a:p>
            <a:pPr>
              <a:buNone/>
            </a:pPr>
            <a:endParaRPr lang="en-US" sz="1800" b="1" dirty="0" smtClean="0">
              <a:latin typeface="Arial Narrow" pitchFamily="34" charset="0"/>
            </a:endParaRPr>
          </a:p>
          <a:p>
            <a:pPr>
              <a:buNone/>
            </a:pPr>
            <a:r>
              <a:rPr lang="en-US" sz="1800" b="1" dirty="0" smtClean="0">
                <a:solidFill>
                  <a:srgbClr val="7030A0"/>
                </a:solidFill>
                <a:latin typeface="Arial Narrow" pitchFamily="34" charset="0"/>
              </a:rPr>
              <a:t>Several </a:t>
            </a:r>
            <a:r>
              <a:rPr lang="en-US" sz="1800" b="1" dirty="0">
                <a:solidFill>
                  <a:srgbClr val="7030A0"/>
                </a:solidFill>
                <a:latin typeface="Arial Narrow" pitchFamily="34" charset="0"/>
              </a:rPr>
              <a:t>studies from 1948 to 1981 identified the average age for the onset of breast development to range from 10.6-11.2 yr of age. </a:t>
            </a:r>
            <a:endParaRPr lang="en-US" sz="1800" b="1" dirty="0" smtClean="0">
              <a:solidFill>
                <a:srgbClr val="7030A0"/>
              </a:solidFill>
              <a:latin typeface="Arial Narrow" pitchFamily="34" charset="0"/>
            </a:endParaRPr>
          </a:p>
          <a:p>
            <a:pPr>
              <a:buNone/>
            </a:pPr>
            <a:endParaRPr lang="en-US" sz="1800" b="1" dirty="0" smtClean="0">
              <a:latin typeface="Arial Narrow" pitchFamily="34" charset="0"/>
            </a:endParaRPr>
          </a:p>
          <a:p>
            <a:pPr>
              <a:buNone/>
            </a:pPr>
            <a:r>
              <a:rPr lang="en-US" sz="1800" b="1" dirty="0" smtClean="0">
                <a:solidFill>
                  <a:srgbClr val="00B050"/>
                </a:solidFill>
                <a:latin typeface="Arial Narrow" pitchFamily="34" charset="0"/>
              </a:rPr>
              <a:t>Multiple </a:t>
            </a:r>
            <a:r>
              <a:rPr lang="en-US" sz="1800" b="1" dirty="0">
                <a:solidFill>
                  <a:srgbClr val="00B050"/>
                </a:solidFill>
                <a:latin typeface="Arial Narrow" pitchFamily="34" charset="0"/>
              </a:rPr>
              <a:t>reports since 1997 suggest a significantly earlier onset of breast development, ranging from 8.9-9.5 yr in African-American girls and 10.0-10.4 yr in white girls. </a:t>
            </a:r>
            <a:endParaRPr lang="en-US" sz="1800" b="1" dirty="0" smtClean="0">
              <a:solidFill>
                <a:srgbClr val="00B050"/>
              </a:solidFill>
              <a:latin typeface="Arial Narrow" pitchFamily="34" charset="0"/>
            </a:endParaRPr>
          </a:p>
          <a:p>
            <a:pPr>
              <a:buNone/>
            </a:pPr>
            <a:endParaRPr lang="en-US" sz="1800" b="1" dirty="0" smtClean="0">
              <a:latin typeface="Arial Narrow" pitchFamily="34" charset="0"/>
            </a:endParaRPr>
          </a:p>
          <a:p>
            <a:pPr>
              <a:buNone/>
            </a:pPr>
            <a:r>
              <a:rPr lang="en-US" sz="1800" b="1" dirty="0" smtClean="0">
                <a:solidFill>
                  <a:srgbClr val="C00000"/>
                </a:solidFill>
                <a:latin typeface="Arial Narrow" pitchFamily="34" charset="0"/>
              </a:rPr>
              <a:t>There </a:t>
            </a:r>
            <a:r>
              <a:rPr lang="en-US" sz="1800" b="1" dirty="0">
                <a:solidFill>
                  <a:srgbClr val="C00000"/>
                </a:solidFill>
                <a:latin typeface="Arial Narrow" pitchFamily="34" charset="0"/>
              </a:rPr>
              <a:t>also appears to be a small secular trend toward decreasing ages for the onset of pubic hair development and menarche</a:t>
            </a:r>
            <a:r>
              <a:rPr lang="en-US" sz="1800" b="1" dirty="0" smtClean="0">
                <a:solidFill>
                  <a:srgbClr val="C00000"/>
                </a:solidFill>
                <a:latin typeface="Arial Narrow" pitchFamily="34" charset="0"/>
              </a:rPr>
              <a:t>.</a:t>
            </a:r>
          </a:p>
          <a:p>
            <a:pPr>
              <a:buNone/>
            </a:pPr>
            <a:endParaRPr lang="en-US" sz="1800" b="1" dirty="0" smtClean="0">
              <a:latin typeface="Arial Narrow" pitchFamily="34" charset="0"/>
            </a:endParaRPr>
          </a:p>
          <a:p>
            <a:pPr>
              <a:buNone/>
            </a:pPr>
            <a:r>
              <a:rPr lang="en-US" sz="1800" b="1" dirty="0" smtClean="0">
                <a:latin typeface="Arial Narrow" pitchFamily="34" charset="0"/>
              </a:rPr>
              <a:t> </a:t>
            </a:r>
            <a:r>
              <a:rPr lang="en-US" sz="1800" b="1" dirty="0">
                <a:solidFill>
                  <a:srgbClr val="0070C0"/>
                </a:solidFill>
                <a:latin typeface="Arial Narrow" pitchFamily="34" charset="0"/>
              </a:rPr>
              <a:t>The reasons for the larger decrease in age for breast development may include the epidemic of childhood obesity as well as exposure to estrogen-like toxins in the environment that include certain pesticides, plastics, </a:t>
            </a:r>
            <a:r>
              <a:rPr lang="en-US" sz="1800" b="1" dirty="0" err="1">
                <a:solidFill>
                  <a:srgbClr val="0070C0"/>
                </a:solidFill>
                <a:latin typeface="Arial Narrow" pitchFamily="34" charset="0"/>
              </a:rPr>
              <a:t>phytoestrogens</a:t>
            </a:r>
            <a:r>
              <a:rPr lang="en-US" sz="1800" b="1" dirty="0">
                <a:solidFill>
                  <a:srgbClr val="0070C0"/>
                </a:solidFill>
                <a:latin typeface="Arial Narrow" pitchFamily="34" charset="0"/>
              </a:rPr>
              <a:t>, and industrial compounds along </a:t>
            </a:r>
            <a:r>
              <a:rPr lang="en-US" sz="1800" b="1">
                <a:solidFill>
                  <a:srgbClr val="0070C0"/>
                </a:solidFill>
                <a:latin typeface="Arial Narrow" pitchFamily="34" charset="0"/>
              </a:rPr>
              <a:t>with </a:t>
            </a:r>
            <a:r>
              <a:rPr lang="en-US" sz="1800" b="1" smtClean="0">
                <a:solidFill>
                  <a:srgbClr val="0070C0"/>
                </a:solidFill>
                <a:latin typeface="Arial Narrow" pitchFamily="34" charset="0"/>
              </a:rPr>
              <a:t>poultry / beef </a:t>
            </a:r>
            <a:r>
              <a:rPr lang="en-US" sz="1800" b="1" dirty="0">
                <a:solidFill>
                  <a:srgbClr val="0070C0"/>
                </a:solidFill>
                <a:latin typeface="Arial Narrow" pitchFamily="34" charset="0"/>
              </a:rPr>
              <a:t>fattened with subcutaneous estrogen pellets.</a:t>
            </a:r>
          </a:p>
          <a:p>
            <a:pPr>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411162"/>
          </a:xfrm>
        </p:spPr>
        <p:txBody>
          <a:bodyPr>
            <a:normAutofit fontScale="90000"/>
          </a:bodyPr>
          <a:lstStyle/>
          <a:p>
            <a:r>
              <a:rPr lang="en-US" sz="2700" b="1" dirty="0" smtClean="0">
                <a:latin typeface="Arial Narrow" pitchFamily="34" charset="0"/>
              </a:rPr>
              <a:t>Middle Adolescence</a:t>
            </a:r>
            <a:r>
              <a:rPr lang="en-US" dirty="0" smtClean="0"/>
              <a:t> </a:t>
            </a:r>
            <a:endParaRPr lang="en-US" dirty="0"/>
          </a:p>
        </p:txBody>
      </p:sp>
      <p:sp>
        <p:nvSpPr>
          <p:cNvPr id="3" name="Content Placeholder 2"/>
          <p:cNvSpPr>
            <a:spLocks noGrp="1"/>
          </p:cNvSpPr>
          <p:nvPr>
            <p:ph idx="1"/>
          </p:nvPr>
        </p:nvSpPr>
        <p:spPr>
          <a:xfrm>
            <a:off x="457200" y="457200"/>
            <a:ext cx="8229600" cy="6172200"/>
          </a:xfrm>
        </p:spPr>
        <p:txBody>
          <a:bodyPr>
            <a:normAutofit lnSpcReduction="10000"/>
          </a:bodyPr>
          <a:lstStyle/>
          <a:p>
            <a:pPr>
              <a:buNone/>
            </a:pPr>
            <a:r>
              <a:rPr lang="en-US" sz="2400" b="1" dirty="0" smtClean="0">
                <a:latin typeface="Arial Narrow" pitchFamily="34" charset="0"/>
              </a:rPr>
              <a:t>Biologic Development </a:t>
            </a:r>
          </a:p>
          <a:p>
            <a:pPr>
              <a:buNone/>
            </a:pPr>
            <a:r>
              <a:rPr lang="en-US" sz="2400" dirty="0" smtClean="0">
                <a:solidFill>
                  <a:srgbClr val="7030A0"/>
                </a:solidFill>
              </a:rPr>
              <a:t>Growth accelerates above the </a:t>
            </a:r>
            <a:r>
              <a:rPr lang="en-US" sz="2400" dirty="0" err="1" smtClean="0">
                <a:solidFill>
                  <a:srgbClr val="7030A0"/>
                </a:solidFill>
              </a:rPr>
              <a:t>prepubertal</a:t>
            </a:r>
            <a:r>
              <a:rPr lang="en-US" sz="2400" dirty="0" smtClean="0">
                <a:solidFill>
                  <a:srgbClr val="7030A0"/>
                </a:solidFill>
              </a:rPr>
              <a:t> rate of 6-7 cm (3 in) per year during middle adolescence. </a:t>
            </a:r>
          </a:p>
          <a:p>
            <a:pPr>
              <a:buNone/>
            </a:pPr>
            <a:r>
              <a:rPr lang="en-US" sz="2400" dirty="0" smtClean="0">
                <a:solidFill>
                  <a:srgbClr val="002060"/>
                </a:solidFill>
              </a:rPr>
              <a:t>In the average girl, the growth spurt peaks at 11.5 yr at a top velocity of 8.3 cm (3.8 in) per year and then slows to a stop at 16 yr In the average boy, the growth spurt starts later, peaks at 13.5 yr at 9.5 cm (4.3 in) per year, and then slows to a stop at 18 yr. </a:t>
            </a:r>
          </a:p>
          <a:p>
            <a:pPr>
              <a:buNone/>
            </a:pPr>
            <a:r>
              <a:rPr lang="en-US" sz="2400" dirty="0" smtClean="0">
                <a:solidFill>
                  <a:srgbClr val="0070C0"/>
                </a:solidFill>
              </a:rPr>
              <a:t>Weight gain parallels linear growth, with a delay of several months, so that adolescents seem first to stretch and then to fill out. </a:t>
            </a:r>
          </a:p>
          <a:p>
            <a:pPr>
              <a:buNone/>
            </a:pPr>
            <a:r>
              <a:rPr lang="en-US" sz="2400" dirty="0" smtClean="0">
                <a:solidFill>
                  <a:srgbClr val="00B050"/>
                </a:solidFill>
              </a:rPr>
              <a:t>Muscle mass also increases, followed approximately 6 mo later by an increase in strength; boys show greater gains in both. </a:t>
            </a:r>
          </a:p>
          <a:p>
            <a:pPr>
              <a:buNone/>
            </a:pPr>
            <a:r>
              <a:rPr lang="en-US" sz="2400" dirty="0" smtClean="0">
                <a:solidFill>
                  <a:srgbClr val="C00000"/>
                </a:solidFill>
              </a:rPr>
              <a:t>Lean body mass, approximately 80% in the average </a:t>
            </a:r>
            <a:r>
              <a:rPr lang="en-US" sz="2400" dirty="0" err="1" smtClean="0">
                <a:solidFill>
                  <a:srgbClr val="C00000"/>
                </a:solidFill>
              </a:rPr>
              <a:t>prepubertal</a:t>
            </a:r>
            <a:r>
              <a:rPr lang="en-US" sz="2400" dirty="0" smtClean="0">
                <a:solidFill>
                  <a:srgbClr val="C00000"/>
                </a:solidFill>
              </a:rPr>
              <a:t> child, increases to 90% in boys and decreases to 75% in girls as subcutaneous fat accumulates.</a:t>
            </a:r>
          </a:p>
          <a:p>
            <a:pPr>
              <a:buNone/>
            </a:pPr>
            <a:endParaRPr lang="en-US" sz="2400" b="1" dirty="0" smtClean="0">
              <a:latin typeface="Arial Narrow" pitchFamily="34" charset="0"/>
            </a:endParaRP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200"/>
          </a:xfrm>
        </p:spPr>
        <p:txBody>
          <a:bodyPr>
            <a:normAutofit/>
          </a:bodyPr>
          <a:lstStyle/>
          <a:p>
            <a:r>
              <a:rPr lang="en-US" sz="2000" b="1" dirty="0" smtClean="0">
                <a:latin typeface="Arial Narrow" pitchFamily="34" charset="0"/>
              </a:rPr>
              <a:t>Middle Adolescence</a:t>
            </a:r>
            <a:r>
              <a:rPr lang="en-US" sz="2000" dirty="0" smtClean="0">
                <a:latin typeface="Arial Narrow" pitchFamily="34" charset="0"/>
              </a:rPr>
              <a:t> </a:t>
            </a:r>
            <a:endParaRPr lang="en-US" sz="2000" dirty="0">
              <a:latin typeface="Arial Narrow" pitchFamily="34" charset="0"/>
            </a:endParaRPr>
          </a:p>
        </p:txBody>
      </p:sp>
      <p:sp>
        <p:nvSpPr>
          <p:cNvPr id="3" name="Content Placeholder 2"/>
          <p:cNvSpPr>
            <a:spLocks noGrp="1"/>
          </p:cNvSpPr>
          <p:nvPr>
            <p:ph idx="1"/>
          </p:nvPr>
        </p:nvSpPr>
        <p:spPr>
          <a:xfrm>
            <a:off x="228600" y="609600"/>
            <a:ext cx="8686800" cy="6019800"/>
          </a:xfrm>
        </p:spPr>
        <p:txBody>
          <a:bodyPr>
            <a:normAutofit fontScale="92500" lnSpcReduction="20000"/>
          </a:bodyPr>
          <a:lstStyle/>
          <a:p>
            <a:pPr>
              <a:buNone/>
            </a:pPr>
            <a:r>
              <a:rPr lang="en-US" dirty="0" smtClean="0">
                <a:solidFill>
                  <a:srgbClr val="C00000"/>
                </a:solidFill>
              </a:rPr>
              <a:t>Widening of the shoulders in boys and the hips in girls is also hormonally determined. </a:t>
            </a:r>
          </a:p>
          <a:p>
            <a:pPr>
              <a:buNone/>
            </a:pPr>
            <a:r>
              <a:rPr lang="en-US" dirty="0" smtClean="0">
                <a:solidFill>
                  <a:srgbClr val="00B050"/>
                </a:solidFill>
              </a:rPr>
              <a:t>Other changes include a doubling in heart size and lung vital capacity. </a:t>
            </a:r>
          </a:p>
          <a:p>
            <a:pPr>
              <a:buNone/>
            </a:pPr>
            <a:r>
              <a:rPr lang="en-US" dirty="0" smtClean="0">
                <a:solidFill>
                  <a:srgbClr val="00B0F0"/>
                </a:solidFill>
              </a:rPr>
              <a:t>Blood pressure, blood volume, and </a:t>
            </a:r>
            <a:r>
              <a:rPr lang="en-US" dirty="0" err="1" smtClean="0">
                <a:solidFill>
                  <a:srgbClr val="00B0F0"/>
                </a:solidFill>
              </a:rPr>
              <a:t>hematocrit</a:t>
            </a:r>
            <a:r>
              <a:rPr lang="en-US" dirty="0" smtClean="0">
                <a:solidFill>
                  <a:srgbClr val="00B0F0"/>
                </a:solidFill>
              </a:rPr>
              <a:t> rise, particularly in boys. </a:t>
            </a:r>
          </a:p>
          <a:p>
            <a:pPr>
              <a:buNone/>
            </a:pPr>
            <a:r>
              <a:rPr lang="en-US" dirty="0" smtClean="0">
                <a:solidFill>
                  <a:srgbClr val="0070C0"/>
                </a:solidFill>
              </a:rPr>
              <a:t>Androgenic stimulation of sebaceous and </a:t>
            </a:r>
            <a:r>
              <a:rPr lang="en-US" dirty="0" err="1" smtClean="0">
                <a:solidFill>
                  <a:srgbClr val="0070C0"/>
                </a:solidFill>
              </a:rPr>
              <a:t>apocrine</a:t>
            </a:r>
            <a:r>
              <a:rPr lang="en-US" dirty="0" smtClean="0">
                <a:solidFill>
                  <a:srgbClr val="0070C0"/>
                </a:solidFill>
              </a:rPr>
              <a:t> glands results in acne and body odor. </a:t>
            </a:r>
          </a:p>
          <a:p>
            <a:pPr>
              <a:buNone/>
            </a:pPr>
            <a:r>
              <a:rPr lang="en-US" dirty="0" smtClean="0">
                <a:solidFill>
                  <a:srgbClr val="7030A0"/>
                </a:solidFill>
              </a:rPr>
              <a:t>Physiologic changes in sleep patterns and requirements may be mistaken for laziness; adolescents have difficulty falling asleep and waking up, especially for early school start times as opposed to typical self-regulated or preferred sleep schedules.</a:t>
            </a:r>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a:bodyPr>
          <a:lstStyle/>
          <a:p>
            <a:r>
              <a:rPr lang="en-US" sz="2000" b="1" dirty="0" smtClean="0">
                <a:latin typeface="Arial Narrow" pitchFamily="34" charset="0"/>
              </a:rPr>
              <a:t>Middle Adolescence</a:t>
            </a:r>
            <a:r>
              <a:rPr lang="en-US" sz="2000" dirty="0" smtClean="0">
                <a:latin typeface="Arial Narrow" pitchFamily="34" charset="0"/>
              </a:rPr>
              <a:t> </a:t>
            </a:r>
            <a:endParaRPr lang="en-US" sz="2000" dirty="0">
              <a:latin typeface="Arial Narrow" pitchFamily="34" charset="0"/>
            </a:endParaRPr>
          </a:p>
        </p:txBody>
      </p:sp>
      <p:sp>
        <p:nvSpPr>
          <p:cNvPr id="3" name="Content Placeholder 2"/>
          <p:cNvSpPr>
            <a:spLocks noGrp="1"/>
          </p:cNvSpPr>
          <p:nvPr>
            <p:ph idx="1"/>
          </p:nvPr>
        </p:nvSpPr>
        <p:spPr>
          <a:xfrm>
            <a:off x="152400" y="457200"/>
            <a:ext cx="8839200" cy="6400800"/>
          </a:xfrm>
        </p:spPr>
        <p:txBody>
          <a:bodyPr>
            <a:normAutofit lnSpcReduction="10000"/>
          </a:bodyPr>
          <a:lstStyle/>
          <a:p>
            <a:pPr>
              <a:buNone/>
            </a:pPr>
            <a:r>
              <a:rPr lang="en-US" sz="2800" b="1" dirty="0" smtClean="0">
                <a:solidFill>
                  <a:srgbClr val="7030A0"/>
                </a:solidFill>
                <a:latin typeface="Arial Narrow" pitchFamily="34" charset="0"/>
              </a:rPr>
              <a:t>Menarche</a:t>
            </a:r>
            <a:r>
              <a:rPr lang="en-US" sz="2800" dirty="0" smtClean="0">
                <a:solidFill>
                  <a:srgbClr val="7030A0"/>
                </a:solidFill>
                <a:latin typeface="Arial Narrow" pitchFamily="34" charset="0"/>
              </a:rPr>
              <a:t> is achieved by 30% of girls by SMR3 and by 90% by SMR4 (95% of girls reach menarche at 10.5-14.5 yr of age). Menarche usually follows approximately 1 yr after the growth spurt begins. </a:t>
            </a:r>
          </a:p>
          <a:p>
            <a:pPr>
              <a:buNone/>
            </a:pPr>
            <a:r>
              <a:rPr lang="en-US" sz="2800" dirty="0" smtClean="0">
                <a:solidFill>
                  <a:srgbClr val="002060"/>
                </a:solidFill>
                <a:latin typeface="Arial Narrow" pitchFamily="34" charset="0"/>
              </a:rPr>
              <a:t>It is very common for cycles to be </a:t>
            </a:r>
            <a:r>
              <a:rPr lang="en-US" sz="2800" b="1" dirty="0" err="1" smtClean="0">
                <a:solidFill>
                  <a:srgbClr val="002060"/>
                </a:solidFill>
                <a:latin typeface="Arial Narrow" pitchFamily="34" charset="0"/>
              </a:rPr>
              <a:t>anovulatory</a:t>
            </a:r>
            <a:r>
              <a:rPr lang="en-US" sz="2800" dirty="0" smtClean="0">
                <a:solidFill>
                  <a:srgbClr val="002060"/>
                </a:solidFill>
                <a:latin typeface="Arial Narrow" pitchFamily="34" charset="0"/>
              </a:rPr>
              <a:t> during the 1st 2 yr after menarche (approximately 50%). </a:t>
            </a:r>
          </a:p>
          <a:p>
            <a:pPr>
              <a:buNone/>
            </a:pPr>
            <a:r>
              <a:rPr lang="en-US" sz="2800" dirty="0" smtClean="0">
                <a:solidFill>
                  <a:srgbClr val="00B0F0"/>
                </a:solidFill>
                <a:latin typeface="Arial Narrow" pitchFamily="34" charset="0"/>
              </a:rPr>
              <a:t>The timing of menarche, which is not completely understood, appears to be determined by genetics as well as by factors such as adiposity, chronic illness, nutritional status, type and amount of exercise, and emotional well-being. </a:t>
            </a:r>
          </a:p>
          <a:p>
            <a:pPr>
              <a:buNone/>
            </a:pPr>
            <a:r>
              <a:rPr lang="en-US" sz="2800" dirty="0" smtClean="0">
                <a:solidFill>
                  <a:srgbClr val="00B050"/>
                </a:solidFill>
                <a:latin typeface="Arial Narrow" pitchFamily="34" charset="0"/>
              </a:rPr>
              <a:t>Before menarche, the uterus achieves a mature configuration, vaginal lubrication increases, and a clear vaginal discharge appears (physiologic </a:t>
            </a:r>
            <a:r>
              <a:rPr lang="en-US" sz="2800" dirty="0" err="1" smtClean="0">
                <a:solidFill>
                  <a:srgbClr val="00B050"/>
                </a:solidFill>
                <a:latin typeface="Arial Narrow" pitchFamily="34" charset="0"/>
              </a:rPr>
              <a:t>leukorrhea</a:t>
            </a:r>
            <a:r>
              <a:rPr lang="en-US" sz="2800" dirty="0" smtClean="0">
                <a:solidFill>
                  <a:srgbClr val="00B050"/>
                </a:solidFill>
                <a:latin typeface="Arial Narrow" pitchFamily="34" charset="0"/>
              </a:rPr>
              <a:t>). </a:t>
            </a:r>
          </a:p>
          <a:p>
            <a:pPr>
              <a:buNone/>
            </a:pPr>
            <a:r>
              <a:rPr lang="en-US" sz="2800" dirty="0" smtClean="0">
                <a:solidFill>
                  <a:srgbClr val="C00000"/>
                </a:solidFill>
                <a:latin typeface="Arial Narrow" pitchFamily="34" charset="0"/>
              </a:rPr>
              <a:t>In boys, the phallus lengthens and widens during SMR3, and sperm are usually apparent in semen.</a:t>
            </a:r>
          </a:p>
          <a:p>
            <a:pPr>
              <a:buNone/>
            </a:pP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TotalTime>
  <Words>618</Words>
  <Application>Microsoft Office PowerPoint</Application>
  <PresentationFormat>On-screen Show (4:3)</PresentationFormat>
  <Paragraphs>124</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Arial Narrow</vt:lpstr>
      <vt:lpstr>Calibri</vt:lpstr>
      <vt:lpstr>Symbol</vt:lpstr>
      <vt:lpstr>Times New Roman</vt:lpstr>
      <vt:lpstr>Office Theme</vt:lpstr>
      <vt:lpstr>ADOLESCENT MEDICINE </vt:lpstr>
      <vt:lpstr>Central Issues in Early, Middle, and Late Adolescence</vt:lpstr>
      <vt:lpstr>Central Issues in Early, Middle, and Late Adolescence</vt:lpstr>
      <vt:lpstr>Central Issues in Early, Middle, and Late Adolescence</vt:lpstr>
      <vt:lpstr>  Early Adolescence  </vt:lpstr>
      <vt:lpstr> Early Adolescence  </vt:lpstr>
      <vt:lpstr>Middle Adolescence </vt:lpstr>
      <vt:lpstr>Middle Adolescence </vt:lpstr>
      <vt:lpstr>Middle Adolescence </vt:lpstr>
      <vt:lpstr>Middle Adolescence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ADOLESCENT MEDICINE</dc:title>
  <dc:creator>New</dc:creator>
  <cp:lastModifiedBy>Lib Lab One</cp:lastModifiedBy>
  <cp:revision>8</cp:revision>
  <dcterms:created xsi:type="dcterms:W3CDTF">2020-03-09T07:59:16Z</dcterms:created>
  <dcterms:modified xsi:type="dcterms:W3CDTF">2021-11-25T10:49:08Z</dcterms:modified>
</cp:coreProperties>
</file>